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Default Extension="gif" ContentType="image/gif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7"/>
  </p:notesMasterIdLst>
  <p:sldIdLst>
    <p:sldId id="269" r:id="rId2"/>
    <p:sldId id="256" r:id="rId3"/>
    <p:sldId id="279" r:id="rId4"/>
    <p:sldId id="280" r:id="rId5"/>
    <p:sldId id="281" r:id="rId6"/>
    <p:sldId id="282" r:id="rId7"/>
    <p:sldId id="283" r:id="rId8"/>
    <p:sldId id="284" r:id="rId9"/>
    <p:sldId id="285" r:id="rId10"/>
    <p:sldId id="302" r:id="rId11"/>
    <p:sldId id="296" r:id="rId12"/>
    <p:sldId id="297" r:id="rId13"/>
    <p:sldId id="303" r:id="rId14"/>
    <p:sldId id="304" r:id="rId15"/>
    <p:sldId id="298" r:id="rId16"/>
    <p:sldId id="299" r:id="rId17"/>
    <p:sldId id="300" r:id="rId18"/>
    <p:sldId id="301" r:id="rId19"/>
    <p:sldId id="295" r:id="rId20"/>
    <p:sldId id="262" r:id="rId21"/>
    <p:sldId id="277" r:id="rId22"/>
    <p:sldId id="275" r:id="rId23"/>
    <p:sldId id="263" r:id="rId24"/>
    <p:sldId id="264" r:id="rId25"/>
    <p:sldId id="257" r:id="rId26"/>
    <p:sldId id="267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70" r:id="rId37"/>
    <p:sldId id="271" r:id="rId38"/>
    <p:sldId id="272" r:id="rId39"/>
    <p:sldId id="278" r:id="rId40"/>
    <p:sldId id="276" r:id="rId41"/>
    <p:sldId id="266" r:id="rId42"/>
    <p:sldId id="268" r:id="rId43"/>
    <p:sldId id="259" r:id="rId44"/>
    <p:sldId id="273" r:id="rId45"/>
    <p:sldId id="274" r:id="rId4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1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1.pn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1.pn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30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B66273-708D-46FF-B570-1F2669BEF620}" type="doc">
      <dgm:prSet loTypeId="urn:microsoft.com/office/officeart/2005/8/layout/pyramid2" loCatId="list" qsTypeId="urn:microsoft.com/office/officeart/2005/8/quickstyle/simple4" qsCatId="simple" csTypeId="urn:microsoft.com/office/officeart/2005/8/colors/colorful4" csCatId="colorful" phldr="1"/>
      <dgm:spPr/>
    </dgm:pt>
    <dgm:pt modelId="{BBA57B7E-64B6-41D7-B747-8ECEDD70EF8F}">
      <dgm:prSet custT="1"/>
      <dgm:spPr/>
      <dgm:t>
        <a:bodyPr/>
        <a:lstStyle/>
        <a:p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Олардан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көп мүмкіндікті жартылай діңгекті жасушалар, бір мүмкіндікті бласттар жетіледі.</a:t>
          </a:r>
        </a:p>
      </dgm:t>
    </dgm:pt>
    <dgm:pt modelId="{252C005B-3C2D-4860-91EC-0963BFDF534F}" type="parTrans" cxnId="{C92734B4-4D4A-442A-AD23-EB1ED526679F}">
      <dgm:prSet/>
      <dgm:spPr/>
      <dgm:t>
        <a:bodyPr/>
        <a:lstStyle/>
        <a:p>
          <a:endParaRPr lang="ru-RU"/>
        </a:p>
      </dgm:t>
    </dgm:pt>
    <dgm:pt modelId="{5DEFEBD9-34B7-454D-8B75-D08DCB582F2D}" type="sibTrans" cxnId="{C92734B4-4D4A-442A-AD23-EB1ED526679F}">
      <dgm:prSet/>
      <dgm:spPr/>
      <dgm:t>
        <a:bodyPr/>
        <a:lstStyle/>
        <a:p>
          <a:endParaRPr lang="ru-RU"/>
        </a:p>
      </dgm:t>
    </dgm:pt>
    <dgm:pt modelId="{4C043493-D55F-4E9E-B038-D02F92226C66}">
      <dgm:prSet custT="1"/>
      <dgm:spPr/>
      <dgm:t>
        <a:bodyPr/>
        <a:lstStyle/>
        <a:p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Бласттардан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эритроциттердің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даму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қатары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базофилді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полихромотофилді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ацидофилді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эритробласт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, нормобласт, эритроцит),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лейкоциттердің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даму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қатары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гранулоциттер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агранулоциттер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),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мегакариоциттің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даму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қатары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қантабақшалары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ru-RU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дамиды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74030AAF-8A0A-41AE-9F37-B77DBADDF60A}" type="parTrans" cxnId="{67426BEF-1882-41AB-BC15-17A2131E97FC}">
      <dgm:prSet/>
      <dgm:spPr/>
      <dgm:t>
        <a:bodyPr/>
        <a:lstStyle/>
        <a:p>
          <a:endParaRPr lang="ru-RU"/>
        </a:p>
      </dgm:t>
    </dgm:pt>
    <dgm:pt modelId="{581C2B10-5ED8-4B85-A7AF-B64B3D6A525B}" type="sibTrans" cxnId="{67426BEF-1882-41AB-BC15-17A2131E97FC}">
      <dgm:prSet/>
      <dgm:spPr/>
      <dgm:t>
        <a:bodyPr/>
        <a:lstStyle/>
        <a:p>
          <a:endParaRPr lang="ru-RU"/>
        </a:p>
      </dgm:t>
    </dgm:pt>
    <dgm:pt modelId="{68DCD1B1-2FEC-4FD0-93ED-4162FD61476E}">
      <dgm:prSet custT="1"/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Гранулоциттер жасушалар қатарынан цитоплазмасында әр түрлі дәншелері бар базофилді, эозинофилді және нейтрофилді гранулоциттер, лимфобласттардан тимус пен шеткі қан жасау мүшелерінде (көкбауыр, лимфа түйіндері, лимфоэпителтальды құрылымдар) Т- және В- лимфоциттер, монобласттардан моноциттер жетіледі</a:t>
          </a:r>
        </a:p>
      </dgm:t>
    </dgm:pt>
    <dgm:pt modelId="{504D3F37-FF4A-4C16-96F5-B24C7D4D1D1F}" type="parTrans" cxnId="{A692C785-E1B5-46CF-A30E-B3E0AE619B1B}">
      <dgm:prSet/>
      <dgm:spPr/>
      <dgm:t>
        <a:bodyPr/>
        <a:lstStyle/>
        <a:p>
          <a:endParaRPr lang="ru-RU"/>
        </a:p>
      </dgm:t>
    </dgm:pt>
    <dgm:pt modelId="{9EDBBF0C-C137-4157-80A1-7525AEE4F6D5}" type="sibTrans" cxnId="{A692C785-E1B5-46CF-A30E-B3E0AE619B1B}">
      <dgm:prSet/>
      <dgm:spPr/>
      <dgm:t>
        <a:bodyPr/>
        <a:lstStyle/>
        <a:p>
          <a:endParaRPr lang="ru-RU"/>
        </a:p>
      </dgm:t>
    </dgm:pt>
    <dgm:pt modelId="{CD88B8F4-CFA4-435A-8724-EDCED665DF07}" type="pres">
      <dgm:prSet presAssocID="{B2B66273-708D-46FF-B570-1F2669BEF620}" presName="compositeShape" presStyleCnt="0">
        <dgm:presLayoutVars>
          <dgm:dir/>
          <dgm:resizeHandles/>
        </dgm:presLayoutVars>
      </dgm:prSet>
      <dgm:spPr/>
    </dgm:pt>
    <dgm:pt modelId="{5E1E9526-19E3-40B4-B5F8-170329867831}" type="pres">
      <dgm:prSet presAssocID="{B2B66273-708D-46FF-B570-1F2669BEF620}" presName="pyramid" presStyleLbl="node1" presStyleIdx="0" presStyleCnt="1"/>
      <dgm:spPr/>
    </dgm:pt>
    <dgm:pt modelId="{FA92A5AB-D90F-44E8-9155-8C1D8F301304}" type="pres">
      <dgm:prSet presAssocID="{B2B66273-708D-46FF-B570-1F2669BEF620}" presName="theList" presStyleCnt="0"/>
      <dgm:spPr/>
    </dgm:pt>
    <dgm:pt modelId="{B117B779-1988-45A7-9798-35120EA67AD8}" type="pres">
      <dgm:prSet presAssocID="{BBA57B7E-64B6-41D7-B747-8ECEDD70EF8F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BD5E4D-92A5-4EB9-97C5-37DF90937992}" type="pres">
      <dgm:prSet presAssocID="{BBA57B7E-64B6-41D7-B747-8ECEDD70EF8F}" presName="aSpace" presStyleCnt="0"/>
      <dgm:spPr/>
    </dgm:pt>
    <dgm:pt modelId="{B3E76F2E-B923-4183-86A1-01EBCEC03234}" type="pres">
      <dgm:prSet presAssocID="{4C043493-D55F-4E9E-B038-D02F92226C66}" presName="aNode" presStyleLbl="fgAcc1" presStyleIdx="1" presStyleCnt="3" custScaleX="114784" custScaleY="1328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875A39-936E-465D-BEDD-CF98C18D30CE}" type="pres">
      <dgm:prSet presAssocID="{4C043493-D55F-4E9E-B038-D02F92226C66}" presName="aSpace" presStyleCnt="0"/>
      <dgm:spPr/>
    </dgm:pt>
    <dgm:pt modelId="{84368824-C5D7-4FED-BA79-FB4EF35B2D03}" type="pres">
      <dgm:prSet presAssocID="{68DCD1B1-2FEC-4FD0-93ED-4162FD61476E}" presName="aNode" presStyleLbl="fgAcc1" presStyleIdx="2" presStyleCnt="3" custScaleX="115476" custScaleY="1385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6FAD41-0449-414F-B2E5-C9C1EABB0E21}" type="pres">
      <dgm:prSet presAssocID="{68DCD1B1-2FEC-4FD0-93ED-4162FD61476E}" presName="aSpace" presStyleCnt="0"/>
      <dgm:spPr/>
    </dgm:pt>
  </dgm:ptLst>
  <dgm:cxnLst>
    <dgm:cxn modelId="{6B093D9F-5BD5-4176-AE8C-7BBC9DF7E59B}" type="presOf" srcId="{B2B66273-708D-46FF-B570-1F2669BEF620}" destId="{CD88B8F4-CFA4-435A-8724-EDCED665DF07}" srcOrd="0" destOrd="0" presId="urn:microsoft.com/office/officeart/2005/8/layout/pyramid2"/>
    <dgm:cxn modelId="{67426BEF-1882-41AB-BC15-17A2131E97FC}" srcId="{B2B66273-708D-46FF-B570-1F2669BEF620}" destId="{4C043493-D55F-4E9E-B038-D02F92226C66}" srcOrd="1" destOrd="0" parTransId="{74030AAF-8A0A-41AE-9F37-B77DBADDF60A}" sibTransId="{581C2B10-5ED8-4B85-A7AF-B64B3D6A525B}"/>
    <dgm:cxn modelId="{1905A61F-050E-4BA6-B61B-105634F27799}" type="presOf" srcId="{68DCD1B1-2FEC-4FD0-93ED-4162FD61476E}" destId="{84368824-C5D7-4FED-BA79-FB4EF35B2D03}" srcOrd="0" destOrd="0" presId="urn:microsoft.com/office/officeart/2005/8/layout/pyramid2"/>
    <dgm:cxn modelId="{E0695F74-4AAD-430B-A062-4B3771A23A72}" type="presOf" srcId="{4C043493-D55F-4E9E-B038-D02F92226C66}" destId="{B3E76F2E-B923-4183-86A1-01EBCEC03234}" srcOrd="0" destOrd="0" presId="urn:microsoft.com/office/officeart/2005/8/layout/pyramid2"/>
    <dgm:cxn modelId="{95575F33-9C32-4556-B9C4-36A8D2E2343F}" type="presOf" srcId="{BBA57B7E-64B6-41D7-B747-8ECEDD70EF8F}" destId="{B117B779-1988-45A7-9798-35120EA67AD8}" srcOrd="0" destOrd="0" presId="urn:microsoft.com/office/officeart/2005/8/layout/pyramid2"/>
    <dgm:cxn modelId="{A692C785-E1B5-46CF-A30E-B3E0AE619B1B}" srcId="{B2B66273-708D-46FF-B570-1F2669BEF620}" destId="{68DCD1B1-2FEC-4FD0-93ED-4162FD61476E}" srcOrd="2" destOrd="0" parTransId="{504D3F37-FF4A-4C16-96F5-B24C7D4D1D1F}" sibTransId="{9EDBBF0C-C137-4157-80A1-7525AEE4F6D5}"/>
    <dgm:cxn modelId="{C92734B4-4D4A-442A-AD23-EB1ED526679F}" srcId="{B2B66273-708D-46FF-B570-1F2669BEF620}" destId="{BBA57B7E-64B6-41D7-B747-8ECEDD70EF8F}" srcOrd="0" destOrd="0" parTransId="{252C005B-3C2D-4860-91EC-0963BFDF534F}" sibTransId="{5DEFEBD9-34B7-454D-8B75-D08DCB582F2D}"/>
    <dgm:cxn modelId="{B2F5C170-89B7-4363-B649-3F4C0378E002}" type="presParOf" srcId="{CD88B8F4-CFA4-435A-8724-EDCED665DF07}" destId="{5E1E9526-19E3-40B4-B5F8-170329867831}" srcOrd="0" destOrd="0" presId="urn:microsoft.com/office/officeart/2005/8/layout/pyramid2"/>
    <dgm:cxn modelId="{E9F890D8-BBA1-4537-A195-8F14AEE90B0E}" type="presParOf" srcId="{CD88B8F4-CFA4-435A-8724-EDCED665DF07}" destId="{FA92A5AB-D90F-44E8-9155-8C1D8F301304}" srcOrd="1" destOrd="0" presId="urn:microsoft.com/office/officeart/2005/8/layout/pyramid2"/>
    <dgm:cxn modelId="{F0F213C8-9AE7-4827-A79A-34949D45A172}" type="presParOf" srcId="{FA92A5AB-D90F-44E8-9155-8C1D8F301304}" destId="{B117B779-1988-45A7-9798-35120EA67AD8}" srcOrd="0" destOrd="0" presId="urn:microsoft.com/office/officeart/2005/8/layout/pyramid2"/>
    <dgm:cxn modelId="{CDB832BC-5B0E-4836-844A-9182273750F6}" type="presParOf" srcId="{FA92A5AB-D90F-44E8-9155-8C1D8F301304}" destId="{5CBD5E4D-92A5-4EB9-97C5-37DF90937992}" srcOrd="1" destOrd="0" presId="urn:microsoft.com/office/officeart/2005/8/layout/pyramid2"/>
    <dgm:cxn modelId="{15F9A758-7C71-497F-8F1C-D4A6B230D491}" type="presParOf" srcId="{FA92A5AB-D90F-44E8-9155-8C1D8F301304}" destId="{B3E76F2E-B923-4183-86A1-01EBCEC03234}" srcOrd="2" destOrd="0" presId="urn:microsoft.com/office/officeart/2005/8/layout/pyramid2"/>
    <dgm:cxn modelId="{84C993FF-9FD2-4FC6-92A7-19B92BAFA200}" type="presParOf" srcId="{FA92A5AB-D90F-44E8-9155-8C1D8F301304}" destId="{2C875A39-936E-465D-BEDD-CF98C18D30CE}" srcOrd="3" destOrd="0" presId="urn:microsoft.com/office/officeart/2005/8/layout/pyramid2"/>
    <dgm:cxn modelId="{9979AA46-52BA-4F22-9ABE-67598BF4A460}" type="presParOf" srcId="{FA92A5AB-D90F-44E8-9155-8C1D8F301304}" destId="{84368824-C5D7-4FED-BA79-FB4EF35B2D03}" srcOrd="4" destOrd="0" presId="urn:microsoft.com/office/officeart/2005/8/layout/pyramid2"/>
    <dgm:cxn modelId="{DE20CE07-8D4E-429B-8D06-38F04026BFD5}" type="presParOf" srcId="{FA92A5AB-D90F-44E8-9155-8C1D8F301304}" destId="{646FAD41-0449-414F-B2E5-C9C1EABB0E21}" srcOrd="5" destOrd="0" presId="urn:microsoft.com/office/officeart/2005/8/layout/pyramid2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A40D773-B499-4AA7-B22C-F16391108481}" type="doc">
      <dgm:prSet loTypeId="urn:microsoft.com/office/officeart/2005/8/layout/hierarchy3" loCatId="relationship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1391E95-9763-4488-86F2-C0074C8988AD}" type="pres">
      <dgm:prSet presAssocID="{DA40D773-B499-4AA7-B22C-F1639110848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</dgm:ptLst>
  <dgm:cxnLst>
    <dgm:cxn modelId="{E46CE2B8-5345-4228-94B2-2EE6BD248256}" type="presOf" srcId="{DA40D773-B499-4AA7-B22C-F16391108481}" destId="{21391E95-9763-4488-86F2-C0074C8988AD}" srcOrd="0" destOrd="0" presId="urn:microsoft.com/office/officeart/2005/8/layout/hierarchy3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2ABB52F-368D-41DD-BBD7-4AB0B87090D1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4A8FF6F-502F-4AF1-8A91-749A93BAD5FB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r>
            <a:rPr lang="ru-RU" sz="3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Мегакариоцитарлы</a:t>
          </a:r>
          <a:endParaRPr lang="ru-RU" sz="3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615F9D-A35E-413E-B62F-4F8E3E33F641}" type="parTrans" cxnId="{29637124-6E8B-4A61-9150-2379185AEA74}">
      <dgm:prSet/>
      <dgm:spPr/>
      <dgm:t>
        <a:bodyPr/>
        <a:lstStyle/>
        <a:p>
          <a:endParaRPr lang="ru-RU"/>
        </a:p>
      </dgm:t>
    </dgm:pt>
    <dgm:pt modelId="{67BAB087-D12A-46D8-9103-089539F0B4C8}" type="sibTrans" cxnId="{29637124-6E8B-4A61-9150-2379185AEA74}">
      <dgm:prSet/>
      <dgm:spPr>
        <a:solidFill>
          <a:srgbClr val="FF0000"/>
        </a:solidFill>
        <a:ln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endParaRPr lang="ru-RU"/>
        </a:p>
      </dgm:t>
    </dgm:pt>
    <dgm:pt modelId="{C5BD5C87-9B8D-47FF-AE4E-3BED7BAD7B0A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r>
            <a:rPr lang="ru-RU" sz="3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Эритроидты</a:t>
          </a:r>
          <a:endParaRPr lang="ru-RU" sz="3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C136A4A-DFE9-4351-BF55-61F9AAE93738}" type="parTrans" cxnId="{099A68F4-A570-4AC1-A75E-B47019958855}">
      <dgm:prSet/>
      <dgm:spPr/>
      <dgm:t>
        <a:bodyPr/>
        <a:lstStyle/>
        <a:p>
          <a:endParaRPr lang="ru-RU"/>
        </a:p>
      </dgm:t>
    </dgm:pt>
    <dgm:pt modelId="{10313955-6321-4D0A-83DE-384F7003E530}" type="sibTrans" cxnId="{099A68F4-A570-4AC1-A75E-B47019958855}">
      <dgm:prSet/>
      <dgm:spPr>
        <a:solidFill>
          <a:srgbClr val="FF0000"/>
        </a:solidFill>
        <a:ln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endParaRPr lang="ru-RU"/>
        </a:p>
      </dgm:t>
    </dgm:pt>
    <dgm:pt modelId="{8DBF2DC3-9182-4446-BEFC-98706472438B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ln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r>
            <a:rPr lang="ru-RU" sz="3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Гранулацитты</a:t>
          </a:r>
          <a:endParaRPr lang="ru-RU" sz="3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7ACBC7-62FA-45D1-86C0-B9690DE22719}" type="parTrans" cxnId="{B4513F93-DEFF-4F35-93FD-ED09B7599491}">
      <dgm:prSet/>
      <dgm:spPr/>
      <dgm:t>
        <a:bodyPr/>
        <a:lstStyle/>
        <a:p>
          <a:endParaRPr lang="ru-RU"/>
        </a:p>
      </dgm:t>
    </dgm:pt>
    <dgm:pt modelId="{D8AD8E0C-1E6D-43C1-9427-9D67AD8CB449}" type="sibTrans" cxnId="{B4513F93-DEFF-4F35-93FD-ED09B7599491}">
      <dgm:prSet/>
      <dgm:spPr>
        <a:solidFill>
          <a:srgbClr val="FF0000"/>
        </a:solidFill>
        <a:ln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endParaRPr lang="ru-RU"/>
        </a:p>
      </dgm:t>
    </dgm:pt>
    <dgm:pt modelId="{B95CB75D-E943-4494-BA82-239F52B01210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r>
            <a:rPr lang="ru-RU" sz="3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Моноцитарлы</a:t>
          </a:r>
          <a:r>
            <a: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ru-RU" sz="3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макровагальды</a:t>
          </a:r>
          <a:endParaRPr lang="ru-RU" sz="3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B37FE9-E8B7-4942-980A-2FAF0571A668}" type="parTrans" cxnId="{22DFD6A0-699E-48C0-B72E-F3D84520671B}">
      <dgm:prSet/>
      <dgm:spPr/>
      <dgm:t>
        <a:bodyPr/>
        <a:lstStyle/>
        <a:p>
          <a:endParaRPr lang="ru-RU"/>
        </a:p>
      </dgm:t>
    </dgm:pt>
    <dgm:pt modelId="{C2C20E1B-8D30-40BE-9CC0-6A4B528F9CEC}" type="sibTrans" cxnId="{22DFD6A0-699E-48C0-B72E-F3D84520671B}">
      <dgm:prSet/>
      <dgm:spPr/>
      <dgm:t>
        <a:bodyPr/>
        <a:lstStyle/>
        <a:p>
          <a:endParaRPr lang="ru-RU"/>
        </a:p>
      </dgm:t>
    </dgm:pt>
    <dgm:pt modelId="{D6898679-8CB2-46C9-BC5E-AE56953F2A5F}" type="pres">
      <dgm:prSet presAssocID="{F2ABB52F-368D-41DD-BBD7-4AB0B87090D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B977AB7-EE89-46E4-AC30-23389482955F}" type="pres">
      <dgm:prSet presAssocID="{24A8FF6F-502F-4AF1-8A91-749A93BAD5FB}" presName="node" presStyleLbl="node1" presStyleIdx="0" presStyleCnt="4" custScaleX="1065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8D412D-270D-4B35-8111-59A53C9FFE8E}" type="pres">
      <dgm:prSet presAssocID="{67BAB087-D12A-46D8-9103-089539F0B4C8}" presName="sibTrans" presStyleLbl="sibTrans2D1" presStyleIdx="0" presStyleCnt="3"/>
      <dgm:spPr/>
      <dgm:t>
        <a:bodyPr/>
        <a:lstStyle/>
        <a:p>
          <a:endParaRPr lang="ru-RU"/>
        </a:p>
      </dgm:t>
    </dgm:pt>
    <dgm:pt modelId="{CDB88E23-0E5E-4152-94A8-F15736FC65E0}" type="pres">
      <dgm:prSet presAssocID="{67BAB087-D12A-46D8-9103-089539F0B4C8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5C8A6CC2-C035-47BF-B311-8E84F353F423}" type="pres">
      <dgm:prSet presAssocID="{C5BD5C87-9B8D-47FF-AE4E-3BED7BAD7B0A}" presName="node" presStyleLbl="node1" presStyleIdx="1" presStyleCnt="4" custLinFactNeighborX="326" custLinFactNeighborY="-5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EF6335-3F68-4FDA-B9CF-4CCE44304ACF}" type="pres">
      <dgm:prSet presAssocID="{10313955-6321-4D0A-83DE-384F7003E530}" presName="sibTrans" presStyleLbl="sibTrans2D1" presStyleIdx="1" presStyleCnt="3"/>
      <dgm:spPr/>
      <dgm:t>
        <a:bodyPr/>
        <a:lstStyle/>
        <a:p>
          <a:endParaRPr lang="ru-RU"/>
        </a:p>
      </dgm:t>
    </dgm:pt>
    <dgm:pt modelId="{8BCE8F73-4C50-48B7-9DDC-AED71D20560B}" type="pres">
      <dgm:prSet presAssocID="{10313955-6321-4D0A-83DE-384F7003E530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2E1E77D4-C697-4694-BFCA-8B8FB8859A0C}" type="pres">
      <dgm:prSet presAssocID="{8DBF2DC3-9182-4446-BEFC-98706472438B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C94F32-A918-4CC9-9BC4-ACE9AD3CE626}" type="pres">
      <dgm:prSet presAssocID="{D8AD8E0C-1E6D-43C1-9427-9D67AD8CB449}" presName="sibTrans" presStyleLbl="sibTrans2D1" presStyleIdx="2" presStyleCnt="3"/>
      <dgm:spPr/>
      <dgm:t>
        <a:bodyPr/>
        <a:lstStyle/>
        <a:p>
          <a:endParaRPr lang="ru-RU"/>
        </a:p>
      </dgm:t>
    </dgm:pt>
    <dgm:pt modelId="{272610F8-8884-4E16-AB78-A5C7A746DD28}" type="pres">
      <dgm:prSet presAssocID="{D8AD8E0C-1E6D-43C1-9427-9D67AD8CB449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0AEB9C05-2354-46BB-ADC2-81CBB4668C3F}" type="pres">
      <dgm:prSet presAssocID="{B95CB75D-E943-4494-BA82-239F52B0121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07F442F-4A95-42DA-B050-AE928284509A}" type="presOf" srcId="{67BAB087-D12A-46D8-9103-089539F0B4C8}" destId="{CDB88E23-0E5E-4152-94A8-F15736FC65E0}" srcOrd="1" destOrd="0" presId="urn:microsoft.com/office/officeart/2005/8/layout/process5"/>
    <dgm:cxn modelId="{FA9F07AA-00A1-4F00-BC4F-0EF0FE9FC8AC}" type="presOf" srcId="{D8AD8E0C-1E6D-43C1-9427-9D67AD8CB449}" destId="{272610F8-8884-4E16-AB78-A5C7A746DD28}" srcOrd="1" destOrd="0" presId="urn:microsoft.com/office/officeart/2005/8/layout/process5"/>
    <dgm:cxn modelId="{22DFD6A0-699E-48C0-B72E-F3D84520671B}" srcId="{F2ABB52F-368D-41DD-BBD7-4AB0B87090D1}" destId="{B95CB75D-E943-4494-BA82-239F52B01210}" srcOrd="3" destOrd="0" parTransId="{0AB37FE9-E8B7-4942-980A-2FAF0571A668}" sibTransId="{C2C20E1B-8D30-40BE-9CC0-6A4B528F9CEC}"/>
    <dgm:cxn modelId="{438AF2BB-99AD-4878-A4A2-EB025288004A}" type="presOf" srcId="{C5BD5C87-9B8D-47FF-AE4E-3BED7BAD7B0A}" destId="{5C8A6CC2-C035-47BF-B311-8E84F353F423}" srcOrd="0" destOrd="0" presId="urn:microsoft.com/office/officeart/2005/8/layout/process5"/>
    <dgm:cxn modelId="{9ABDBA25-FB3A-466B-BCA2-8BEBE1878D03}" type="presOf" srcId="{24A8FF6F-502F-4AF1-8A91-749A93BAD5FB}" destId="{5B977AB7-EE89-46E4-AC30-23389482955F}" srcOrd="0" destOrd="0" presId="urn:microsoft.com/office/officeart/2005/8/layout/process5"/>
    <dgm:cxn modelId="{E17BD076-C993-4855-9748-42884CC89365}" type="presOf" srcId="{D8AD8E0C-1E6D-43C1-9427-9D67AD8CB449}" destId="{0BC94F32-A918-4CC9-9BC4-ACE9AD3CE626}" srcOrd="0" destOrd="0" presId="urn:microsoft.com/office/officeart/2005/8/layout/process5"/>
    <dgm:cxn modelId="{099A68F4-A570-4AC1-A75E-B47019958855}" srcId="{F2ABB52F-368D-41DD-BBD7-4AB0B87090D1}" destId="{C5BD5C87-9B8D-47FF-AE4E-3BED7BAD7B0A}" srcOrd="1" destOrd="0" parTransId="{4C136A4A-DFE9-4351-BF55-61F9AAE93738}" sibTransId="{10313955-6321-4D0A-83DE-384F7003E530}"/>
    <dgm:cxn modelId="{186D9EC0-AF12-436C-830F-02705ACD0971}" type="presOf" srcId="{8DBF2DC3-9182-4446-BEFC-98706472438B}" destId="{2E1E77D4-C697-4694-BFCA-8B8FB8859A0C}" srcOrd="0" destOrd="0" presId="urn:microsoft.com/office/officeart/2005/8/layout/process5"/>
    <dgm:cxn modelId="{C2B9FD77-26D8-4AC2-AFE9-456489EE36CF}" type="presOf" srcId="{10313955-6321-4D0A-83DE-384F7003E530}" destId="{8BCE8F73-4C50-48B7-9DDC-AED71D20560B}" srcOrd="1" destOrd="0" presId="urn:microsoft.com/office/officeart/2005/8/layout/process5"/>
    <dgm:cxn modelId="{8663809A-0988-4E71-ACEA-D70B513817CF}" type="presOf" srcId="{10313955-6321-4D0A-83DE-384F7003E530}" destId="{E6EF6335-3F68-4FDA-B9CF-4CCE44304ACF}" srcOrd="0" destOrd="0" presId="urn:microsoft.com/office/officeart/2005/8/layout/process5"/>
    <dgm:cxn modelId="{B4513F93-DEFF-4F35-93FD-ED09B7599491}" srcId="{F2ABB52F-368D-41DD-BBD7-4AB0B87090D1}" destId="{8DBF2DC3-9182-4446-BEFC-98706472438B}" srcOrd="2" destOrd="0" parTransId="{307ACBC7-62FA-45D1-86C0-B9690DE22719}" sibTransId="{D8AD8E0C-1E6D-43C1-9427-9D67AD8CB449}"/>
    <dgm:cxn modelId="{66ED6FF2-46BC-47EF-AB22-C8BB7193A8F3}" type="presOf" srcId="{B95CB75D-E943-4494-BA82-239F52B01210}" destId="{0AEB9C05-2354-46BB-ADC2-81CBB4668C3F}" srcOrd="0" destOrd="0" presId="urn:microsoft.com/office/officeart/2005/8/layout/process5"/>
    <dgm:cxn modelId="{E54FC9ED-AD3D-45AB-9130-71D8E398849C}" type="presOf" srcId="{67BAB087-D12A-46D8-9103-089539F0B4C8}" destId="{768D412D-270D-4B35-8111-59A53C9FFE8E}" srcOrd="0" destOrd="0" presId="urn:microsoft.com/office/officeart/2005/8/layout/process5"/>
    <dgm:cxn modelId="{BAD4061E-2B88-4F99-8C19-80BBD0649DCC}" type="presOf" srcId="{F2ABB52F-368D-41DD-BBD7-4AB0B87090D1}" destId="{D6898679-8CB2-46C9-BC5E-AE56953F2A5F}" srcOrd="0" destOrd="0" presId="urn:microsoft.com/office/officeart/2005/8/layout/process5"/>
    <dgm:cxn modelId="{29637124-6E8B-4A61-9150-2379185AEA74}" srcId="{F2ABB52F-368D-41DD-BBD7-4AB0B87090D1}" destId="{24A8FF6F-502F-4AF1-8A91-749A93BAD5FB}" srcOrd="0" destOrd="0" parTransId="{54615F9D-A35E-413E-B62F-4F8E3E33F641}" sibTransId="{67BAB087-D12A-46D8-9103-089539F0B4C8}"/>
    <dgm:cxn modelId="{BCCE6F26-9BCA-4DA9-BC8D-7A79FC75FF96}" type="presParOf" srcId="{D6898679-8CB2-46C9-BC5E-AE56953F2A5F}" destId="{5B977AB7-EE89-46E4-AC30-23389482955F}" srcOrd="0" destOrd="0" presId="urn:microsoft.com/office/officeart/2005/8/layout/process5"/>
    <dgm:cxn modelId="{90C0FD63-B3A4-44DF-ABF3-DB50EC17650A}" type="presParOf" srcId="{D6898679-8CB2-46C9-BC5E-AE56953F2A5F}" destId="{768D412D-270D-4B35-8111-59A53C9FFE8E}" srcOrd="1" destOrd="0" presId="urn:microsoft.com/office/officeart/2005/8/layout/process5"/>
    <dgm:cxn modelId="{B9E34914-3AE7-42F5-8F95-E2783E745CEC}" type="presParOf" srcId="{768D412D-270D-4B35-8111-59A53C9FFE8E}" destId="{CDB88E23-0E5E-4152-94A8-F15736FC65E0}" srcOrd="0" destOrd="0" presId="urn:microsoft.com/office/officeart/2005/8/layout/process5"/>
    <dgm:cxn modelId="{BD1C2969-CBC5-489C-97E9-16BD6C268A1C}" type="presParOf" srcId="{D6898679-8CB2-46C9-BC5E-AE56953F2A5F}" destId="{5C8A6CC2-C035-47BF-B311-8E84F353F423}" srcOrd="2" destOrd="0" presId="urn:microsoft.com/office/officeart/2005/8/layout/process5"/>
    <dgm:cxn modelId="{F2B41E92-4005-43C1-BE6C-3FB810A22D9D}" type="presParOf" srcId="{D6898679-8CB2-46C9-BC5E-AE56953F2A5F}" destId="{E6EF6335-3F68-4FDA-B9CF-4CCE44304ACF}" srcOrd="3" destOrd="0" presId="urn:microsoft.com/office/officeart/2005/8/layout/process5"/>
    <dgm:cxn modelId="{3DAC528E-F998-46A7-9842-623EE34A81E0}" type="presParOf" srcId="{E6EF6335-3F68-4FDA-B9CF-4CCE44304ACF}" destId="{8BCE8F73-4C50-48B7-9DDC-AED71D20560B}" srcOrd="0" destOrd="0" presId="urn:microsoft.com/office/officeart/2005/8/layout/process5"/>
    <dgm:cxn modelId="{0CD47470-686F-4D75-95A5-C58EE5ACFFFB}" type="presParOf" srcId="{D6898679-8CB2-46C9-BC5E-AE56953F2A5F}" destId="{2E1E77D4-C697-4694-BFCA-8B8FB8859A0C}" srcOrd="4" destOrd="0" presId="urn:microsoft.com/office/officeart/2005/8/layout/process5"/>
    <dgm:cxn modelId="{3FFCFF76-E324-47AB-B62B-A14B1FA06AAA}" type="presParOf" srcId="{D6898679-8CB2-46C9-BC5E-AE56953F2A5F}" destId="{0BC94F32-A918-4CC9-9BC4-ACE9AD3CE626}" srcOrd="5" destOrd="0" presId="urn:microsoft.com/office/officeart/2005/8/layout/process5"/>
    <dgm:cxn modelId="{F3D3EDA6-E351-4E23-8BAE-A72F341A599D}" type="presParOf" srcId="{0BC94F32-A918-4CC9-9BC4-ACE9AD3CE626}" destId="{272610F8-8884-4E16-AB78-A5C7A746DD28}" srcOrd="0" destOrd="0" presId="urn:microsoft.com/office/officeart/2005/8/layout/process5"/>
    <dgm:cxn modelId="{D4ED889C-F81D-469E-A9F1-18B51377BA3A}" type="presParOf" srcId="{D6898679-8CB2-46C9-BC5E-AE56953F2A5F}" destId="{0AEB9C05-2354-46BB-ADC2-81CBB4668C3F}" srcOrd="6" destOrd="0" presId="urn:microsoft.com/office/officeart/2005/8/layout/process5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BE76264-4178-45D7-B057-DD6C12B5D952}" type="doc">
      <dgm:prSet loTypeId="urn:microsoft.com/office/officeart/2009/3/layout/FramedTextPicture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4F18581-55F3-4BF8-B9F8-34C1FDA6C6D8}">
      <dgm:prSet phldrT="[Текст]" custT="1"/>
      <dgm:spPr/>
      <dgm:t>
        <a:bodyPr/>
        <a:lstStyle/>
        <a:p>
          <a:r>
            <a:rPr lang="ru-RU" sz="4900" dirty="0" err="1" smtClean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Мегакариоцитарлы</a:t>
          </a:r>
          <a:r>
            <a:rPr lang="ru-RU" sz="4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sz="3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Тромбациттердің</a:t>
          </a:r>
          <a:r>
            <a: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түзілуімен</a:t>
          </a:r>
          <a:r>
            <a: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аяқталады</a:t>
          </a:r>
          <a:r>
            <a:rPr lang="ru-RU" sz="4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4900" dirty="0"/>
        </a:p>
      </dgm:t>
    </dgm:pt>
    <dgm:pt modelId="{0F0AD37E-0640-460A-9F3F-7FD37E8DB461}" type="parTrans" cxnId="{1F918BC3-D69D-43B1-A5A1-809C8CF34549}">
      <dgm:prSet/>
      <dgm:spPr/>
      <dgm:t>
        <a:bodyPr/>
        <a:lstStyle/>
        <a:p>
          <a:endParaRPr lang="ru-RU"/>
        </a:p>
      </dgm:t>
    </dgm:pt>
    <dgm:pt modelId="{E7B367BA-E702-4D29-BA27-4FD1B36FAC92}" type="sibTrans" cxnId="{1F918BC3-D69D-43B1-A5A1-809C8CF34549}">
      <dgm:prSet/>
      <dgm:spPr/>
      <dgm:t>
        <a:bodyPr/>
        <a:lstStyle/>
        <a:p>
          <a:endParaRPr lang="ru-RU"/>
        </a:p>
      </dgm:t>
    </dgm:pt>
    <dgm:pt modelId="{BDE29470-5B9C-452C-8089-6BB380A2CB31}" type="pres">
      <dgm:prSet presAssocID="{1BE76264-4178-45D7-B057-DD6C12B5D952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ru-RU"/>
        </a:p>
      </dgm:t>
    </dgm:pt>
    <dgm:pt modelId="{BD9754AF-3105-4E3B-BAAC-A2D4B9D3C2EF}" type="pres">
      <dgm:prSet presAssocID="{B4F18581-55F3-4BF8-B9F8-34C1FDA6C6D8}" presName="composite" presStyleCnt="0">
        <dgm:presLayoutVars>
          <dgm:chMax/>
          <dgm:chPref/>
        </dgm:presLayoutVars>
      </dgm:prSet>
      <dgm:spPr/>
    </dgm:pt>
    <dgm:pt modelId="{722B7615-75CE-4E38-A07C-38F4288D078F}" type="pres">
      <dgm:prSet presAssocID="{B4F18581-55F3-4BF8-B9F8-34C1FDA6C6D8}" presName="Image" presStyleLbl="bgImgPlace1" presStyleIdx="0" presStyleCnt="1" custScaleX="132345" custScaleY="126175" custLinFactNeighborX="-11617" custLinFactNeighborY="179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AA5FCF60-3B90-45DA-8941-E12FF95CBB98}" type="pres">
      <dgm:prSet presAssocID="{B4F18581-55F3-4BF8-B9F8-34C1FDA6C6D8}" presName="ParentText" presStyleLbl="revTx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16CEFD-0351-495B-8259-4019A5BF5ACA}" type="pres">
      <dgm:prSet presAssocID="{B4F18581-55F3-4BF8-B9F8-34C1FDA6C6D8}" presName="tlFrame" presStyleLbl="node1" presStyleIdx="0" presStyleCnt="4" custLinFactNeighborX="14361" custLinFactNeighborY="60508"/>
      <dgm:spPr/>
    </dgm:pt>
    <dgm:pt modelId="{4EAA7990-77D5-4590-81FD-C4E8813A2629}" type="pres">
      <dgm:prSet presAssocID="{B4F18581-55F3-4BF8-B9F8-34C1FDA6C6D8}" presName="trFrame" presStyleLbl="node1" presStyleIdx="1" presStyleCnt="4" custLinFactNeighborX="-8207" custLinFactNeighborY="72814"/>
      <dgm:spPr/>
    </dgm:pt>
    <dgm:pt modelId="{C34774C9-1E23-41BE-B65B-E3C72498F93E}" type="pres">
      <dgm:prSet presAssocID="{B4F18581-55F3-4BF8-B9F8-34C1FDA6C6D8}" presName="blFrame" presStyleLbl="node1" presStyleIdx="2" presStyleCnt="4"/>
      <dgm:spPr/>
    </dgm:pt>
    <dgm:pt modelId="{0AAE3CB3-225C-426F-9C1B-15BBF1F2828C}" type="pres">
      <dgm:prSet presAssocID="{B4F18581-55F3-4BF8-B9F8-34C1FDA6C6D8}" presName="brFrame" presStyleLbl="node1" presStyleIdx="3" presStyleCnt="4"/>
      <dgm:spPr/>
    </dgm:pt>
  </dgm:ptLst>
  <dgm:cxnLst>
    <dgm:cxn modelId="{1F918BC3-D69D-43B1-A5A1-809C8CF34549}" srcId="{1BE76264-4178-45D7-B057-DD6C12B5D952}" destId="{B4F18581-55F3-4BF8-B9F8-34C1FDA6C6D8}" srcOrd="0" destOrd="0" parTransId="{0F0AD37E-0640-460A-9F3F-7FD37E8DB461}" sibTransId="{E7B367BA-E702-4D29-BA27-4FD1B36FAC92}"/>
    <dgm:cxn modelId="{0351A7B8-A612-4DE5-AA0E-42630D27F067}" type="presOf" srcId="{1BE76264-4178-45D7-B057-DD6C12B5D952}" destId="{BDE29470-5B9C-452C-8089-6BB380A2CB31}" srcOrd="0" destOrd="0" presId="urn:microsoft.com/office/officeart/2009/3/layout/FramedTextPicture"/>
    <dgm:cxn modelId="{359D23C0-858D-48F0-80E2-F2C22F4AE2CA}" type="presOf" srcId="{B4F18581-55F3-4BF8-B9F8-34C1FDA6C6D8}" destId="{AA5FCF60-3B90-45DA-8941-E12FF95CBB98}" srcOrd="0" destOrd="0" presId="urn:microsoft.com/office/officeart/2009/3/layout/FramedTextPicture"/>
    <dgm:cxn modelId="{D2635487-75B7-40D8-9845-E78391293307}" type="presParOf" srcId="{BDE29470-5B9C-452C-8089-6BB380A2CB31}" destId="{BD9754AF-3105-4E3B-BAAC-A2D4B9D3C2EF}" srcOrd="0" destOrd="0" presId="urn:microsoft.com/office/officeart/2009/3/layout/FramedTextPicture"/>
    <dgm:cxn modelId="{69A5C509-20D9-4038-8D5E-B5C0001A34BF}" type="presParOf" srcId="{BD9754AF-3105-4E3B-BAAC-A2D4B9D3C2EF}" destId="{722B7615-75CE-4E38-A07C-38F4288D078F}" srcOrd="0" destOrd="0" presId="urn:microsoft.com/office/officeart/2009/3/layout/FramedTextPicture"/>
    <dgm:cxn modelId="{EE1F5F97-E398-4A79-A0D8-4FF0268E3391}" type="presParOf" srcId="{BD9754AF-3105-4E3B-BAAC-A2D4B9D3C2EF}" destId="{AA5FCF60-3B90-45DA-8941-E12FF95CBB98}" srcOrd="1" destOrd="0" presId="urn:microsoft.com/office/officeart/2009/3/layout/FramedTextPicture"/>
    <dgm:cxn modelId="{02325F0B-6421-41A6-A571-D61F31AC9FEA}" type="presParOf" srcId="{BD9754AF-3105-4E3B-BAAC-A2D4B9D3C2EF}" destId="{0216CEFD-0351-495B-8259-4019A5BF5ACA}" srcOrd="2" destOrd="0" presId="urn:microsoft.com/office/officeart/2009/3/layout/FramedTextPicture"/>
    <dgm:cxn modelId="{F8A1E457-DD27-4C9B-847A-9DAAD684586D}" type="presParOf" srcId="{BD9754AF-3105-4E3B-BAAC-A2D4B9D3C2EF}" destId="{4EAA7990-77D5-4590-81FD-C4E8813A2629}" srcOrd="3" destOrd="0" presId="urn:microsoft.com/office/officeart/2009/3/layout/FramedTextPicture"/>
    <dgm:cxn modelId="{675D6191-D3D4-4320-A440-E4AAB24C9862}" type="presParOf" srcId="{BD9754AF-3105-4E3B-BAAC-A2D4B9D3C2EF}" destId="{C34774C9-1E23-41BE-B65B-E3C72498F93E}" srcOrd="4" destOrd="0" presId="urn:microsoft.com/office/officeart/2009/3/layout/FramedTextPicture"/>
    <dgm:cxn modelId="{D92CA1BE-1906-4353-842C-535C5531C45C}" type="presParOf" srcId="{BD9754AF-3105-4E3B-BAAC-A2D4B9D3C2EF}" destId="{0AAE3CB3-225C-426F-9C1B-15BBF1F2828C}" srcOrd="5" destOrd="0" presId="urn:microsoft.com/office/officeart/2009/3/layout/FramedTextPicture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D8EADBF-73A2-4D80-87EB-C9B08331FCEF}" type="doc">
      <dgm:prSet loTypeId="urn:microsoft.com/office/officeart/2005/8/layout/pList2#1" loCatId="picture" qsTypeId="urn:microsoft.com/office/officeart/2005/8/quickstyle/simple1" qsCatId="simple" csTypeId="urn:microsoft.com/office/officeart/2005/8/colors/accent1_2" csCatId="accent1" phldr="1"/>
      <dgm:spPr/>
    </dgm:pt>
    <dgm:pt modelId="{491EED1F-D1BD-4C3C-85D8-78942344F180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4800" dirty="0" err="1" smtClean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Эритроидты</a:t>
          </a:r>
          <a:r>
            <a:rPr lang="ru-RU" sz="43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-оттегі</a:t>
          </a:r>
          <a:r>
            <a:rPr lang="ru-RU" sz="43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3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тасымалдайтын</a:t>
          </a:r>
          <a:r>
            <a:rPr lang="ru-RU" sz="43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3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ядросыз</a:t>
          </a:r>
          <a:r>
            <a:rPr lang="ru-RU" sz="43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3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эритрациттердің</a:t>
          </a:r>
          <a:r>
            <a:rPr lang="ru-RU" sz="43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3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түзілуімен</a:t>
          </a:r>
          <a:r>
            <a:rPr lang="ru-RU" sz="43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3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аяқталады</a:t>
          </a:r>
          <a:r>
            <a:rPr lang="ru-RU" sz="43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43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5F04E7-97ED-458B-8A02-26CA618220C9}" type="parTrans" cxnId="{7BB600BD-057B-482B-AB14-4824D18DB013}">
      <dgm:prSet/>
      <dgm:spPr/>
      <dgm:t>
        <a:bodyPr/>
        <a:lstStyle/>
        <a:p>
          <a:endParaRPr lang="ru-RU"/>
        </a:p>
      </dgm:t>
    </dgm:pt>
    <dgm:pt modelId="{D0E98095-67AD-46BE-BB15-D61CC05290CE}" type="sibTrans" cxnId="{7BB600BD-057B-482B-AB14-4824D18DB013}">
      <dgm:prSet/>
      <dgm:spPr/>
      <dgm:t>
        <a:bodyPr/>
        <a:lstStyle/>
        <a:p>
          <a:endParaRPr lang="ru-RU"/>
        </a:p>
      </dgm:t>
    </dgm:pt>
    <dgm:pt modelId="{F7043185-EC68-47E5-A65E-B1984ABED53F}" type="pres">
      <dgm:prSet presAssocID="{7D8EADBF-73A2-4D80-87EB-C9B08331FCEF}" presName="Name0" presStyleCnt="0">
        <dgm:presLayoutVars>
          <dgm:dir/>
          <dgm:resizeHandles val="exact"/>
        </dgm:presLayoutVars>
      </dgm:prSet>
      <dgm:spPr/>
    </dgm:pt>
    <dgm:pt modelId="{72ACE649-1FC6-43CE-B1FF-5C316C386BF2}" type="pres">
      <dgm:prSet presAssocID="{7D8EADBF-73A2-4D80-87EB-C9B08331FCEF}" presName="bkgdShp" presStyleLbl="alignAccFollowNode1" presStyleIdx="0" presStyleCnt="1"/>
      <dgm:spPr>
        <a:solidFill>
          <a:srgbClr val="00B0F0">
            <a:alpha val="90000"/>
          </a:srgbClr>
        </a:solidFill>
        <a:ln>
          <a:solidFill>
            <a:srgbClr val="FF0000">
              <a:alpha val="90000"/>
            </a:srgbClr>
          </a:solidFill>
        </a:ln>
      </dgm:spPr>
    </dgm:pt>
    <dgm:pt modelId="{2F90D885-FAFA-4A11-A7D3-DD582ED99F47}" type="pres">
      <dgm:prSet presAssocID="{7D8EADBF-73A2-4D80-87EB-C9B08331FCEF}" presName="linComp" presStyleCnt="0"/>
      <dgm:spPr/>
    </dgm:pt>
    <dgm:pt modelId="{DDAF6868-884B-4A52-B6BC-3101E8E995DC}" type="pres">
      <dgm:prSet presAssocID="{491EED1F-D1BD-4C3C-85D8-78942344F180}" presName="compNode" presStyleCnt="0"/>
      <dgm:spPr/>
    </dgm:pt>
    <dgm:pt modelId="{A1CB15CF-2168-4E3F-AF59-DFE149B9EC11}" type="pres">
      <dgm:prSet presAssocID="{491EED1F-D1BD-4C3C-85D8-78942344F180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563CB9-69B9-4B97-89D8-14263B4B9919}" type="pres">
      <dgm:prSet presAssocID="{491EED1F-D1BD-4C3C-85D8-78942344F180}" presName="invisiNode" presStyleLbl="node1" presStyleIdx="0" presStyleCnt="1"/>
      <dgm:spPr/>
    </dgm:pt>
    <dgm:pt modelId="{089C174D-D21C-4CC6-96C0-C7723EEB3086}" type="pres">
      <dgm:prSet presAssocID="{491EED1F-D1BD-4C3C-85D8-78942344F180}" presName="imagNode" presStyleLbl="fgImgPlace1" presStyleIdx="0" presStyleCnt="1" custScaleY="12053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EC355823-3BF2-4531-9D78-85F6B77B6133}" type="presOf" srcId="{7D8EADBF-73A2-4D80-87EB-C9B08331FCEF}" destId="{F7043185-EC68-47E5-A65E-B1984ABED53F}" srcOrd="0" destOrd="0" presId="urn:microsoft.com/office/officeart/2005/8/layout/pList2#1"/>
    <dgm:cxn modelId="{7BB600BD-057B-482B-AB14-4824D18DB013}" srcId="{7D8EADBF-73A2-4D80-87EB-C9B08331FCEF}" destId="{491EED1F-D1BD-4C3C-85D8-78942344F180}" srcOrd="0" destOrd="0" parTransId="{945F04E7-97ED-458B-8A02-26CA618220C9}" sibTransId="{D0E98095-67AD-46BE-BB15-D61CC05290CE}"/>
    <dgm:cxn modelId="{98C6E79D-FBB8-46A8-9C08-99C9F672A9A9}" type="presOf" srcId="{491EED1F-D1BD-4C3C-85D8-78942344F180}" destId="{A1CB15CF-2168-4E3F-AF59-DFE149B9EC11}" srcOrd="0" destOrd="0" presId="urn:microsoft.com/office/officeart/2005/8/layout/pList2#1"/>
    <dgm:cxn modelId="{C4F7FE58-32E9-4458-9783-59F012FFF83C}" type="presParOf" srcId="{F7043185-EC68-47E5-A65E-B1984ABED53F}" destId="{72ACE649-1FC6-43CE-B1FF-5C316C386BF2}" srcOrd="0" destOrd="0" presId="urn:microsoft.com/office/officeart/2005/8/layout/pList2#1"/>
    <dgm:cxn modelId="{95D060EE-A412-4ABD-803E-8DEC49B89339}" type="presParOf" srcId="{F7043185-EC68-47E5-A65E-B1984ABED53F}" destId="{2F90D885-FAFA-4A11-A7D3-DD582ED99F47}" srcOrd="1" destOrd="0" presId="urn:microsoft.com/office/officeart/2005/8/layout/pList2#1"/>
    <dgm:cxn modelId="{E9DD8215-58D5-4183-B2E0-D3D4F3314244}" type="presParOf" srcId="{2F90D885-FAFA-4A11-A7D3-DD582ED99F47}" destId="{DDAF6868-884B-4A52-B6BC-3101E8E995DC}" srcOrd="0" destOrd="0" presId="urn:microsoft.com/office/officeart/2005/8/layout/pList2#1"/>
    <dgm:cxn modelId="{53CA9EAB-30AE-40CA-BD1C-E2162D98AD3B}" type="presParOf" srcId="{DDAF6868-884B-4A52-B6BC-3101E8E995DC}" destId="{A1CB15CF-2168-4E3F-AF59-DFE149B9EC11}" srcOrd="0" destOrd="0" presId="urn:microsoft.com/office/officeart/2005/8/layout/pList2#1"/>
    <dgm:cxn modelId="{7C71A76F-117A-4F95-876F-2B4E89C7312F}" type="presParOf" srcId="{DDAF6868-884B-4A52-B6BC-3101E8E995DC}" destId="{89563CB9-69B9-4B97-89D8-14263B4B9919}" srcOrd="1" destOrd="0" presId="urn:microsoft.com/office/officeart/2005/8/layout/pList2#1"/>
    <dgm:cxn modelId="{BA2BEB68-3959-495F-A7C8-0477DBF247EA}" type="presParOf" srcId="{DDAF6868-884B-4A52-B6BC-3101E8E995DC}" destId="{089C174D-D21C-4CC6-96C0-C7723EEB3086}" srcOrd="2" destOrd="0" presId="urn:microsoft.com/office/officeart/2005/8/layout/pList2#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034E6A2-B56E-49FE-97F9-12DD5EE45ADE}" type="doc">
      <dgm:prSet loTypeId="urn:microsoft.com/office/officeart/2009/3/layout/FramedTextPicture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547260D-6CE6-4460-B7D7-CA011A5B8664}">
      <dgm:prSet phldrT="[Текст]" custT="1"/>
      <dgm:spPr/>
      <dgm:t>
        <a:bodyPr/>
        <a:lstStyle/>
        <a:p>
          <a:r>
            <a:rPr lang="ru-RU" sz="3600" dirty="0" err="1" smtClean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Гранулацитты</a:t>
          </a:r>
          <a:r>
            <a:rPr lang="ru-RU" sz="3600" dirty="0" smtClean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r>
            <a:rPr lang="ru-RU" sz="2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9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дифферинцавканың</a:t>
          </a:r>
          <a:r>
            <a:rPr lang="ru-RU" sz="2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9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үш</a:t>
          </a:r>
          <a:r>
            <a:rPr lang="ru-RU" sz="2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9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түрлі</a:t>
          </a:r>
          <a:r>
            <a:rPr lang="ru-RU" sz="2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9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бағытымен</a:t>
          </a:r>
          <a:r>
            <a:rPr lang="ru-RU" sz="2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9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жүреді</a:t>
          </a:r>
          <a:r>
            <a:rPr lang="ru-RU" sz="2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9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Осының</a:t>
          </a:r>
          <a:r>
            <a:rPr lang="ru-RU" sz="2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9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нәтижесінде</a:t>
          </a:r>
          <a:r>
            <a:rPr lang="ru-RU" sz="2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базофил, </a:t>
          </a:r>
          <a:r>
            <a:rPr lang="ru-RU" sz="29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эозонофил</a:t>
          </a:r>
          <a:r>
            <a:rPr lang="ru-RU" sz="2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9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нейтрофил </a:t>
          </a:r>
          <a:r>
            <a:rPr lang="ru-RU" sz="29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түзіледі</a:t>
          </a:r>
          <a:r>
            <a:rPr lang="ru-RU" sz="2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9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2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9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клеткалар</a:t>
          </a:r>
          <a:r>
            <a:rPr lang="ru-RU" sz="2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фагоцитоз </a:t>
          </a:r>
          <a:r>
            <a:rPr lang="ru-RU" sz="29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кезінде</a:t>
          </a:r>
          <a:r>
            <a:rPr lang="ru-RU" sz="2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9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маңызды</a:t>
          </a:r>
          <a:r>
            <a:rPr lang="ru-RU" sz="2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роль </a:t>
          </a:r>
          <a:r>
            <a:rPr lang="ru-RU" sz="29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атқарады</a:t>
          </a:r>
          <a:r>
            <a:rPr lang="ru-RU" sz="2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sz="29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08750A-A81A-4B5C-A96C-BA308E4AC687}" type="parTrans" cxnId="{8B5A27A5-5DBB-4CFF-9F1B-4C5AC7A62EEF}">
      <dgm:prSet/>
      <dgm:spPr/>
      <dgm:t>
        <a:bodyPr/>
        <a:lstStyle/>
        <a:p>
          <a:endParaRPr lang="ru-RU"/>
        </a:p>
      </dgm:t>
    </dgm:pt>
    <dgm:pt modelId="{B98BDAC3-49F7-45ED-95E7-9F1118CEC705}" type="sibTrans" cxnId="{8B5A27A5-5DBB-4CFF-9F1B-4C5AC7A62EEF}">
      <dgm:prSet/>
      <dgm:spPr/>
      <dgm:t>
        <a:bodyPr/>
        <a:lstStyle/>
        <a:p>
          <a:endParaRPr lang="ru-RU"/>
        </a:p>
      </dgm:t>
    </dgm:pt>
    <dgm:pt modelId="{F2E7BBF2-BB2D-4F1F-BE6B-E43B192920CB}" type="pres">
      <dgm:prSet presAssocID="{9034E6A2-B56E-49FE-97F9-12DD5EE45ADE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ru-RU"/>
        </a:p>
      </dgm:t>
    </dgm:pt>
    <dgm:pt modelId="{47CB8380-282D-469B-A88B-A8EBF3A4BFB3}" type="pres">
      <dgm:prSet presAssocID="{6547260D-6CE6-4460-B7D7-CA011A5B8664}" presName="composite" presStyleCnt="0">
        <dgm:presLayoutVars>
          <dgm:chMax/>
          <dgm:chPref/>
        </dgm:presLayoutVars>
      </dgm:prSet>
      <dgm:spPr/>
    </dgm:pt>
    <dgm:pt modelId="{64043F5C-E82F-402C-A975-7BCECB8007A3}" type="pres">
      <dgm:prSet presAssocID="{6547260D-6CE6-4460-B7D7-CA011A5B8664}" presName="Image" presStyleLbl="bgImgPlace1" presStyleIdx="0" presStyleCnt="1" custScaleX="148705" custScaleY="12000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9A235FE8-96F1-4EF1-A7E5-358E63CA5161}" type="pres">
      <dgm:prSet presAssocID="{6547260D-6CE6-4460-B7D7-CA011A5B8664}" presName="ParentText" presStyleLbl="revTx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9541DA-C9F3-4C1E-AD58-CCA834304C08}" type="pres">
      <dgm:prSet presAssocID="{6547260D-6CE6-4460-B7D7-CA011A5B8664}" presName="tlFrame" presStyleLbl="node1" presStyleIdx="0" presStyleCnt="4"/>
      <dgm:spPr/>
    </dgm:pt>
    <dgm:pt modelId="{C7FCEE5B-FC77-4103-B4D2-2DB0E8D0FABD}" type="pres">
      <dgm:prSet presAssocID="{6547260D-6CE6-4460-B7D7-CA011A5B8664}" presName="trFrame" presStyleLbl="node1" presStyleIdx="1" presStyleCnt="4"/>
      <dgm:spPr/>
    </dgm:pt>
    <dgm:pt modelId="{1A58253F-255E-46BD-BE58-194B0B71D66D}" type="pres">
      <dgm:prSet presAssocID="{6547260D-6CE6-4460-B7D7-CA011A5B8664}" presName="blFrame" presStyleLbl="node1" presStyleIdx="2" presStyleCnt="4"/>
      <dgm:spPr/>
    </dgm:pt>
    <dgm:pt modelId="{DCC26DCF-85F5-43D0-9769-2F5538DC4676}" type="pres">
      <dgm:prSet presAssocID="{6547260D-6CE6-4460-B7D7-CA011A5B8664}" presName="brFrame" presStyleLbl="node1" presStyleIdx="3" presStyleCnt="4"/>
      <dgm:spPr/>
    </dgm:pt>
  </dgm:ptLst>
  <dgm:cxnLst>
    <dgm:cxn modelId="{861D9D87-D530-4A6C-8B99-BCA710152CDD}" type="presOf" srcId="{9034E6A2-B56E-49FE-97F9-12DD5EE45ADE}" destId="{F2E7BBF2-BB2D-4F1F-BE6B-E43B192920CB}" srcOrd="0" destOrd="0" presId="urn:microsoft.com/office/officeart/2009/3/layout/FramedTextPicture"/>
    <dgm:cxn modelId="{2E9782BF-EE7C-4B34-9FBB-61DA23834281}" type="presOf" srcId="{6547260D-6CE6-4460-B7D7-CA011A5B8664}" destId="{9A235FE8-96F1-4EF1-A7E5-358E63CA5161}" srcOrd="0" destOrd="0" presId="urn:microsoft.com/office/officeart/2009/3/layout/FramedTextPicture"/>
    <dgm:cxn modelId="{8B5A27A5-5DBB-4CFF-9F1B-4C5AC7A62EEF}" srcId="{9034E6A2-B56E-49FE-97F9-12DD5EE45ADE}" destId="{6547260D-6CE6-4460-B7D7-CA011A5B8664}" srcOrd="0" destOrd="0" parTransId="{7D08750A-A81A-4B5C-A96C-BA308E4AC687}" sibTransId="{B98BDAC3-49F7-45ED-95E7-9F1118CEC705}"/>
    <dgm:cxn modelId="{42E030A6-2AF4-4295-80E3-D402CBDE28FB}" type="presParOf" srcId="{F2E7BBF2-BB2D-4F1F-BE6B-E43B192920CB}" destId="{47CB8380-282D-469B-A88B-A8EBF3A4BFB3}" srcOrd="0" destOrd="0" presId="urn:microsoft.com/office/officeart/2009/3/layout/FramedTextPicture"/>
    <dgm:cxn modelId="{F2BC5475-03C0-4D72-A88F-BBFAAF71CF8F}" type="presParOf" srcId="{47CB8380-282D-469B-A88B-A8EBF3A4BFB3}" destId="{64043F5C-E82F-402C-A975-7BCECB8007A3}" srcOrd="0" destOrd="0" presId="urn:microsoft.com/office/officeart/2009/3/layout/FramedTextPicture"/>
    <dgm:cxn modelId="{F20FC24B-8C2B-47E4-8103-29295C5C2E62}" type="presParOf" srcId="{47CB8380-282D-469B-A88B-A8EBF3A4BFB3}" destId="{9A235FE8-96F1-4EF1-A7E5-358E63CA5161}" srcOrd="1" destOrd="0" presId="urn:microsoft.com/office/officeart/2009/3/layout/FramedTextPicture"/>
    <dgm:cxn modelId="{D6764CD5-BCA0-4F03-89B8-328A30974BB0}" type="presParOf" srcId="{47CB8380-282D-469B-A88B-A8EBF3A4BFB3}" destId="{689541DA-C9F3-4C1E-AD58-CCA834304C08}" srcOrd="2" destOrd="0" presId="urn:microsoft.com/office/officeart/2009/3/layout/FramedTextPicture"/>
    <dgm:cxn modelId="{DCF2361B-6F73-4914-BC1E-4609E2A7302E}" type="presParOf" srcId="{47CB8380-282D-469B-A88B-A8EBF3A4BFB3}" destId="{C7FCEE5B-FC77-4103-B4D2-2DB0E8D0FABD}" srcOrd="3" destOrd="0" presId="urn:microsoft.com/office/officeart/2009/3/layout/FramedTextPicture"/>
    <dgm:cxn modelId="{44D0A5B6-F692-44E2-A211-DD6943D9FB72}" type="presParOf" srcId="{47CB8380-282D-469B-A88B-A8EBF3A4BFB3}" destId="{1A58253F-255E-46BD-BE58-194B0B71D66D}" srcOrd="4" destOrd="0" presId="urn:microsoft.com/office/officeart/2009/3/layout/FramedTextPicture"/>
    <dgm:cxn modelId="{AF9266D2-2CBC-45F7-B295-26B2D7798812}" type="presParOf" srcId="{47CB8380-282D-469B-A88B-A8EBF3A4BFB3}" destId="{DCC26DCF-85F5-43D0-9769-2F5538DC4676}" srcOrd="5" destOrd="0" presId="urn:microsoft.com/office/officeart/2009/3/layout/FramedTextPicture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F7FE8C2-6E8C-4FFC-9E98-6428662488A6}" type="doc">
      <dgm:prSet loTypeId="urn:microsoft.com/office/officeart/2005/8/layout/pList2#2" loCatId="picture" qsTypeId="urn:microsoft.com/office/officeart/2005/8/quickstyle/3d1" qsCatId="3D" csTypeId="urn:microsoft.com/office/officeart/2005/8/colors/accent1_2" csCatId="accent1" phldr="1"/>
      <dgm:spPr/>
    </dgm:pt>
    <dgm:pt modelId="{3F60AFAA-8B30-42D5-BA6C-DFE614831E1F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4000" dirty="0" err="1" smtClean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Моноцитарлы</a:t>
          </a:r>
          <a:r>
            <a:rPr lang="ru-RU" sz="3300" dirty="0" smtClean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ru-RU" sz="33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макрофагальды-моноциттердің</a:t>
          </a:r>
          <a:r>
            <a:rPr lang="ru-RU" sz="33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3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түзілуімен</a:t>
          </a:r>
          <a:r>
            <a:rPr lang="ru-RU" sz="33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3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аяқталады</a:t>
          </a:r>
          <a:r>
            <a:rPr lang="ru-RU" sz="33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33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Сонымен</a:t>
          </a:r>
          <a:r>
            <a:rPr lang="ru-RU" sz="33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3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қатар</a:t>
          </a:r>
          <a:r>
            <a:rPr lang="ru-RU" sz="33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3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33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3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кезеңде</a:t>
          </a:r>
          <a:r>
            <a:rPr lang="ru-RU" sz="33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3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макрофагтар</a:t>
          </a:r>
          <a:r>
            <a:rPr lang="ru-RU" sz="33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да </a:t>
          </a:r>
          <a:r>
            <a:rPr lang="ru-RU" sz="33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түзіліп</a:t>
          </a:r>
          <a:r>
            <a:rPr lang="ru-RU" sz="33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3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дефферинцавка</a:t>
          </a:r>
          <a:r>
            <a:rPr lang="ru-RU" sz="33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3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аяқталады</a:t>
          </a:r>
          <a:r>
            <a:rPr lang="ru-RU" sz="33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33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C77B40-175E-4486-ABE5-ABFEDD91F1A6}" type="parTrans" cxnId="{52643C31-E5F9-4C73-ABD8-B1F0E4944584}">
      <dgm:prSet/>
      <dgm:spPr/>
      <dgm:t>
        <a:bodyPr/>
        <a:lstStyle/>
        <a:p>
          <a:endParaRPr lang="ru-RU"/>
        </a:p>
      </dgm:t>
    </dgm:pt>
    <dgm:pt modelId="{FEC064A1-8126-486C-8EC0-62C03E035459}" type="sibTrans" cxnId="{52643C31-E5F9-4C73-ABD8-B1F0E4944584}">
      <dgm:prSet/>
      <dgm:spPr/>
      <dgm:t>
        <a:bodyPr/>
        <a:lstStyle/>
        <a:p>
          <a:endParaRPr lang="ru-RU"/>
        </a:p>
      </dgm:t>
    </dgm:pt>
    <dgm:pt modelId="{ED8146E9-1C25-4177-8097-384F17B06C9C}" type="pres">
      <dgm:prSet presAssocID="{8F7FE8C2-6E8C-4FFC-9E98-6428662488A6}" presName="Name0" presStyleCnt="0">
        <dgm:presLayoutVars>
          <dgm:dir/>
          <dgm:resizeHandles val="exact"/>
        </dgm:presLayoutVars>
      </dgm:prSet>
      <dgm:spPr/>
    </dgm:pt>
    <dgm:pt modelId="{ED8A40BA-3A78-422C-8AB1-BA5589C8D57F}" type="pres">
      <dgm:prSet presAssocID="{8F7FE8C2-6E8C-4FFC-9E98-6428662488A6}" presName="bkgdShp" presStyleLbl="alignAccFollowNode1" presStyleIdx="0" presStyleCn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</dgm:pt>
    <dgm:pt modelId="{DF30604A-8E9D-4D92-8C64-0782CD95F0E3}" type="pres">
      <dgm:prSet presAssocID="{8F7FE8C2-6E8C-4FFC-9E98-6428662488A6}" presName="linComp" presStyleCnt="0"/>
      <dgm:spPr/>
    </dgm:pt>
    <dgm:pt modelId="{B045E285-4A54-4168-BDA2-1639E73FBC75}" type="pres">
      <dgm:prSet presAssocID="{3F60AFAA-8B30-42D5-BA6C-DFE614831E1F}" presName="compNode" presStyleCnt="0"/>
      <dgm:spPr/>
    </dgm:pt>
    <dgm:pt modelId="{163AFEB5-42B0-4C3D-96C5-142FAAE8F32D}" type="pres">
      <dgm:prSet presAssocID="{3F60AFAA-8B30-42D5-BA6C-DFE614831E1F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23E8DF-1581-4303-B65F-0DAA92F3E75F}" type="pres">
      <dgm:prSet presAssocID="{3F60AFAA-8B30-42D5-BA6C-DFE614831E1F}" presName="invisiNode" presStyleLbl="node1" presStyleIdx="0" presStyleCnt="1"/>
      <dgm:spPr/>
    </dgm:pt>
    <dgm:pt modelId="{C334F336-0C11-44A5-B0BE-CF560CCC83DC}" type="pres">
      <dgm:prSet presAssocID="{3F60AFAA-8B30-42D5-BA6C-DFE614831E1F}" presName="imagNode" presStyleLbl="fgImgPlac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52643C31-E5F9-4C73-ABD8-B1F0E4944584}" srcId="{8F7FE8C2-6E8C-4FFC-9E98-6428662488A6}" destId="{3F60AFAA-8B30-42D5-BA6C-DFE614831E1F}" srcOrd="0" destOrd="0" parTransId="{C2C77B40-175E-4486-ABE5-ABFEDD91F1A6}" sibTransId="{FEC064A1-8126-486C-8EC0-62C03E035459}"/>
    <dgm:cxn modelId="{C95F2BFD-5E45-4F59-BD00-B4AC5527AF60}" type="presOf" srcId="{3F60AFAA-8B30-42D5-BA6C-DFE614831E1F}" destId="{163AFEB5-42B0-4C3D-96C5-142FAAE8F32D}" srcOrd="0" destOrd="0" presId="urn:microsoft.com/office/officeart/2005/8/layout/pList2#2"/>
    <dgm:cxn modelId="{46097158-7F84-4A0C-957A-1BDC98E3F33F}" type="presOf" srcId="{8F7FE8C2-6E8C-4FFC-9E98-6428662488A6}" destId="{ED8146E9-1C25-4177-8097-384F17B06C9C}" srcOrd="0" destOrd="0" presId="urn:microsoft.com/office/officeart/2005/8/layout/pList2#2"/>
    <dgm:cxn modelId="{EB54A3F6-4FBD-472F-8312-7DFC59B3A231}" type="presParOf" srcId="{ED8146E9-1C25-4177-8097-384F17B06C9C}" destId="{ED8A40BA-3A78-422C-8AB1-BA5589C8D57F}" srcOrd="0" destOrd="0" presId="urn:microsoft.com/office/officeart/2005/8/layout/pList2#2"/>
    <dgm:cxn modelId="{1738DCFC-0AD0-4B41-BFF9-F5C4AE19DFA8}" type="presParOf" srcId="{ED8146E9-1C25-4177-8097-384F17B06C9C}" destId="{DF30604A-8E9D-4D92-8C64-0782CD95F0E3}" srcOrd="1" destOrd="0" presId="urn:microsoft.com/office/officeart/2005/8/layout/pList2#2"/>
    <dgm:cxn modelId="{B76305D1-949C-44E0-BB70-C66AC47CB317}" type="presParOf" srcId="{DF30604A-8E9D-4D92-8C64-0782CD95F0E3}" destId="{B045E285-4A54-4168-BDA2-1639E73FBC75}" srcOrd="0" destOrd="0" presId="urn:microsoft.com/office/officeart/2005/8/layout/pList2#2"/>
    <dgm:cxn modelId="{FA40E712-F314-4A86-A957-F83CF5CF0038}" type="presParOf" srcId="{B045E285-4A54-4168-BDA2-1639E73FBC75}" destId="{163AFEB5-42B0-4C3D-96C5-142FAAE8F32D}" srcOrd="0" destOrd="0" presId="urn:microsoft.com/office/officeart/2005/8/layout/pList2#2"/>
    <dgm:cxn modelId="{1771D347-E154-4E74-8845-8381A0DD5B51}" type="presParOf" srcId="{B045E285-4A54-4168-BDA2-1639E73FBC75}" destId="{8523E8DF-1581-4303-B65F-0DAA92F3E75F}" srcOrd="1" destOrd="0" presId="urn:microsoft.com/office/officeart/2005/8/layout/pList2#2"/>
    <dgm:cxn modelId="{C5778DC0-AF1C-47C2-84F5-7E816BBC4B98}" type="presParOf" srcId="{B045E285-4A54-4168-BDA2-1639E73FBC75}" destId="{C334F336-0C11-44A5-B0BE-CF560CCC83DC}" srcOrd="2" destOrd="0" presId="urn:microsoft.com/office/officeart/2005/8/layout/pList2#2"/>
  </dgm:cxnLst>
  <dgm:bg/>
  <dgm:whole/>
  <dgm:extLst>
    <a:ext uri="http://schemas.microsoft.com/office/drawing/2008/diagram">
      <dsp:dataModelExt xmlns=""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35BCD86-BFE9-4F25-96ED-3ED8A70FD8BF}" type="doc">
      <dgm:prSet loTypeId="urn:microsoft.com/office/officeart/2005/8/layout/hList3" loCatId="list" qsTypeId="urn:microsoft.com/office/officeart/2005/8/quickstyle/simple3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263A0527-019F-4D2C-8D06-DFFE235FD7B0}">
      <dgm:prSet phldrT="[Текст]"/>
      <dgm:spPr/>
      <dgm:t>
        <a:bodyPr/>
        <a:lstStyle/>
        <a:p>
          <a:r>
            <a:rPr lang="kk-KZ" dirty="0" smtClean="0">
              <a:latin typeface="Times New Roman" pitchFamily="18" charset="0"/>
              <a:cs typeface="Times New Roman" pitchFamily="18" charset="0"/>
            </a:rPr>
            <a:t>Т-лимфоциттердің де бірнеше  тірлері  бар,олардың  атқаратын  қызметі  әртүрлі.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C12208DA-189A-44E3-836B-7CF8FADE080B}" type="parTrans" cxnId="{55615AB3-8113-4443-B3CB-16A6464D8DDA}">
      <dgm:prSet/>
      <dgm:spPr/>
      <dgm:t>
        <a:bodyPr/>
        <a:lstStyle/>
        <a:p>
          <a:endParaRPr lang="ru-RU"/>
        </a:p>
      </dgm:t>
    </dgm:pt>
    <dgm:pt modelId="{FDDC7DB8-9455-4B1D-A298-6632D6550403}" type="sibTrans" cxnId="{55615AB3-8113-4443-B3CB-16A6464D8DDA}">
      <dgm:prSet/>
      <dgm:spPr/>
      <dgm:t>
        <a:bodyPr/>
        <a:lstStyle/>
        <a:p>
          <a:endParaRPr lang="ru-RU"/>
        </a:p>
      </dgm:t>
    </dgm:pt>
    <dgm:pt modelId="{30A79425-1FC7-4D52-A5A5-2D7AF93A35E2}">
      <dgm:prSet phldrT="[Текст]"/>
      <dgm:spPr/>
      <dgm:t>
        <a:bodyPr/>
        <a:lstStyle/>
        <a:p>
          <a:r>
            <a:rPr lang="kk-KZ" dirty="0" smtClean="0">
              <a:latin typeface="Times New Roman" pitchFamily="18" charset="0"/>
              <a:cs typeface="Times New Roman" pitchFamily="18" charset="0"/>
            </a:rPr>
            <a:t>Хелпер-клетка(комплексті) В-лимфоциттермен  байланысып,оларды  плазмалық  клеткаға  ауыстырады.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7E6C5A40-1987-41A1-A664-F169BC30D025}" type="parTrans" cxnId="{BE85E10A-FB74-441C-AD3C-46BDF5A2C988}">
      <dgm:prSet/>
      <dgm:spPr/>
      <dgm:t>
        <a:bodyPr/>
        <a:lstStyle/>
        <a:p>
          <a:endParaRPr lang="ru-RU"/>
        </a:p>
      </dgm:t>
    </dgm:pt>
    <dgm:pt modelId="{5DFAFB8B-4DBD-4967-ABDA-642A087687EC}" type="sibTrans" cxnId="{BE85E10A-FB74-441C-AD3C-46BDF5A2C988}">
      <dgm:prSet/>
      <dgm:spPr/>
      <dgm:t>
        <a:bodyPr/>
        <a:lstStyle/>
        <a:p>
          <a:endParaRPr lang="ru-RU"/>
        </a:p>
      </dgm:t>
    </dgm:pt>
    <dgm:pt modelId="{AF900237-1462-4686-BD92-EAE97AB332A3}">
      <dgm:prSet phldrT="[Текст]"/>
      <dgm:spPr/>
      <dgm:t>
        <a:bodyPr/>
        <a:lstStyle/>
        <a:p>
          <a:endParaRPr lang="ru-RU" dirty="0"/>
        </a:p>
      </dgm:t>
    </dgm:pt>
    <dgm:pt modelId="{4A9A8721-9153-4E38-AD6B-5B8EF076356D}" type="parTrans" cxnId="{6728715D-0013-48C4-AE93-E7F8AA118E63}">
      <dgm:prSet/>
      <dgm:spPr/>
      <dgm:t>
        <a:bodyPr/>
        <a:lstStyle/>
        <a:p>
          <a:endParaRPr lang="ru-RU"/>
        </a:p>
      </dgm:t>
    </dgm:pt>
    <dgm:pt modelId="{8876FF88-CE21-4FF3-BF0C-8642EC68B92E}" type="sibTrans" cxnId="{6728715D-0013-48C4-AE93-E7F8AA118E63}">
      <dgm:prSet/>
      <dgm:spPr/>
      <dgm:t>
        <a:bodyPr/>
        <a:lstStyle/>
        <a:p>
          <a:endParaRPr lang="ru-RU"/>
        </a:p>
      </dgm:t>
    </dgm:pt>
    <dgm:pt modelId="{6E2C4D16-7F5A-4242-A7A6-2C0174A74E62}">
      <dgm:prSet/>
      <dgm:spPr/>
      <dgm:t>
        <a:bodyPr/>
        <a:lstStyle/>
        <a:p>
          <a:r>
            <a:rPr lang="kk-KZ" dirty="0" smtClean="0">
              <a:latin typeface="Times New Roman" pitchFamily="18" charset="0"/>
              <a:cs typeface="Times New Roman" pitchFamily="18" charset="0"/>
            </a:rPr>
            <a:t>Супрессорлы  клеткалар(тежеуші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)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В-лимфоциттердің  шамадан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 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тыс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реакциясын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тежейді</a:t>
          </a:r>
          <a:r>
            <a:rPr lang="ru-RU" dirty="0" smtClean="0"/>
            <a:t>.</a:t>
          </a:r>
          <a:endParaRPr lang="kk-KZ" dirty="0" smtClean="0"/>
        </a:p>
      </dgm:t>
    </dgm:pt>
    <dgm:pt modelId="{337581BD-ADDA-4E58-8A6A-B47D113ACB43}" type="parTrans" cxnId="{FA8A8ADE-AE30-4D84-B4F7-7239FBA6A8E3}">
      <dgm:prSet/>
      <dgm:spPr/>
      <dgm:t>
        <a:bodyPr/>
        <a:lstStyle/>
        <a:p>
          <a:endParaRPr lang="ru-RU"/>
        </a:p>
      </dgm:t>
    </dgm:pt>
    <dgm:pt modelId="{7EDF93F6-2889-445D-BE4E-002BF62A41F8}" type="sibTrans" cxnId="{FA8A8ADE-AE30-4D84-B4F7-7239FBA6A8E3}">
      <dgm:prSet/>
      <dgm:spPr/>
      <dgm:t>
        <a:bodyPr/>
        <a:lstStyle/>
        <a:p>
          <a:endParaRPr lang="ru-RU"/>
        </a:p>
      </dgm:t>
    </dgm:pt>
    <dgm:pt modelId="{9B671C97-B77C-40C1-86BA-ADC3F21D9579}" type="pres">
      <dgm:prSet presAssocID="{235BCD86-BFE9-4F25-96ED-3ED8A70FD8B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347C3FC-9EDB-4FF7-A850-62B8A29AB5FE}" type="pres">
      <dgm:prSet presAssocID="{263A0527-019F-4D2C-8D06-DFFE235FD7B0}" presName="roof" presStyleLbl="dkBgShp" presStyleIdx="0" presStyleCnt="2"/>
      <dgm:spPr/>
      <dgm:t>
        <a:bodyPr/>
        <a:lstStyle/>
        <a:p>
          <a:endParaRPr lang="ru-RU"/>
        </a:p>
      </dgm:t>
    </dgm:pt>
    <dgm:pt modelId="{46A1E4DB-CD0D-404A-93F6-8425857733D9}" type="pres">
      <dgm:prSet presAssocID="{263A0527-019F-4D2C-8D06-DFFE235FD7B0}" presName="pillars" presStyleCnt="0"/>
      <dgm:spPr/>
    </dgm:pt>
    <dgm:pt modelId="{0BF9CB4D-17B2-4999-96DC-C19830F406B4}" type="pres">
      <dgm:prSet presAssocID="{263A0527-019F-4D2C-8D06-DFFE235FD7B0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EAA783-0324-43D3-B390-EDC79E08F439}" type="pres">
      <dgm:prSet presAssocID="{6E2C4D16-7F5A-4242-A7A6-2C0174A74E62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CFD99D-A5F5-4684-ACB5-77E5655D1A78}" type="pres">
      <dgm:prSet presAssocID="{263A0527-019F-4D2C-8D06-DFFE235FD7B0}" presName="base" presStyleLbl="dkBgShp" presStyleIdx="1" presStyleCnt="2"/>
      <dgm:spPr/>
    </dgm:pt>
  </dgm:ptLst>
  <dgm:cxnLst>
    <dgm:cxn modelId="{5F2EEED9-A532-4A3C-A852-A78B9C538DBC}" type="presOf" srcId="{6E2C4D16-7F5A-4242-A7A6-2C0174A74E62}" destId="{A7EAA783-0324-43D3-B390-EDC79E08F439}" srcOrd="0" destOrd="0" presId="urn:microsoft.com/office/officeart/2005/8/layout/hList3"/>
    <dgm:cxn modelId="{FA8A8ADE-AE30-4D84-B4F7-7239FBA6A8E3}" srcId="{263A0527-019F-4D2C-8D06-DFFE235FD7B0}" destId="{6E2C4D16-7F5A-4242-A7A6-2C0174A74E62}" srcOrd="1" destOrd="0" parTransId="{337581BD-ADDA-4E58-8A6A-B47D113ACB43}" sibTransId="{7EDF93F6-2889-445D-BE4E-002BF62A41F8}"/>
    <dgm:cxn modelId="{55615AB3-8113-4443-B3CB-16A6464D8DDA}" srcId="{235BCD86-BFE9-4F25-96ED-3ED8A70FD8BF}" destId="{263A0527-019F-4D2C-8D06-DFFE235FD7B0}" srcOrd="0" destOrd="0" parTransId="{C12208DA-189A-44E3-836B-7CF8FADE080B}" sibTransId="{FDDC7DB8-9455-4B1D-A298-6632D6550403}"/>
    <dgm:cxn modelId="{6728715D-0013-48C4-AE93-E7F8AA118E63}" srcId="{235BCD86-BFE9-4F25-96ED-3ED8A70FD8BF}" destId="{AF900237-1462-4686-BD92-EAE97AB332A3}" srcOrd="1" destOrd="0" parTransId="{4A9A8721-9153-4E38-AD6B-5B8EF076356D}" sibTransId="{8876FF88-CE21-4FF3-BF0C-8642EC68B92E}"/>
    <dgm:cxn modelId="{B3BB327F-879C-4965-87F4-C3E9FF343D6C}" type="presOf" srcId="{235BCD86-BFE9-4F25-96ED-3ED8A70FD8BF}" destId="{9B671C97-B77C-40C1-86BA-ADC3F21D9579}" srcOrd="0" destOrd="0" presId="urn:microsoft.com/office/officeart/2005/8/layout/hList3"/>
    <dgm:cxn modelId="{259529D6-E6F5-4FE1-87E0-C907578F361F}" type="presOf" srcId="{263A0527-019F-4D2C-8D06-DFFE235FD7B0}" destId="{5347C3FC-9EDB-4FF7-A850-62B8A29AB5FE}" srcOrd="0" destOrd="0" presId="urn:microsoft.com/office/officeart/2005/8/layout/hList3"/>
    <dgm:cxn modelId="{907D5C97-7495-40CB-8A34-7BF8BFE4BA70}" type="presOf" srcId="{30A79425-1FC7-4D52-A5A5-2D7AF93A35E2}" destId="{0BF9CB4D-17B2-4999-96DC-C19830F406B4}" srcOrd="0" destOrd="0" presId="urn:microsoft.com/office/officeart/2005/8/layout/hList3"/>
    <dgm:cxn modelId="{BE85E10A-FB74-441C-AD3C-46BDF5A2C988}" srcId="{263A0527-019F-4D2C-8D06-DFFE235FD7B0}" destId="{30A79425-1FC7-4D52-A5A5-2D7AF93A35E2}" srcOrd="0" destOrd="0" parTransId="{7E6C5A40-1987-41A1-A664-F169BC30D025}" sibTransId="{5DFAFB8B-4DBD-4967-ABDA-642A087687EC}"/>
    <dgm:cxn modelId="{BBA53932-E139-4EC7-A160-C00A1675D550}" type="presParOf" srcId="{9B671C97-B77C-40C1-86BA-ADC3F21D9579}" destId="{5347C3FC-9EDB-4FF7-A850-62B8A29AB5FE}" srcOrd="0" destOrd="0" presId="urn:microsoft.com/office/officeart/2005/8/layout/hList3"/>
    <dgm:cxn modelId="{EF5F7212-39CF-42E3-A49D-F3352001CE64}" type="presParOf" srcId="{9B671C97-B77C-40C1-86BA-ADC3F21D9579}" destId="{46A1E4DB-CD0D-404A-93F6-8425857733D9}" srcOrd="1" destOrd="0" presId="urn:microsoft.com/office/officeart/2005/8/layout/hList3"/>
    <dgm:cxn modelId="{6BA5DF50-FD7F-40E0-9D12-C7F8B5670B2A}" type="presParOf" srcId="{46A1E4DB-CD0D-404A-93F6-8425857733D9}" destId="{0BF9CB4D-17B2-4999-96DC-C19830F406B4}" srcOrd="0" destOrd="0" presId="urn:microsoft.com/office/officeart/2005/8/layout/hList3"/>
    <dgm:cxn modelId="{4799B450-2002-4FE7-92D6-D754F3DB6E14}" type="presParOf" srcId="{46A1E4DB-CD0D-404A-93F6-8425857733D9}" destId="{A7EAA783-0324-43D3-B390-EDC79E08F439}" srcOrd="1" destOrd="0" presId="urn:microsoft.com/office/officeart/2005/8/layout/hList3"/>
    <dgm:cxn modelId="{C5FBEC41-450C-409B-B9FE-1F3F15000230}" type="presParOf" srcId="{9B671C97-B77C-40C1-86BA-ADC3F21D9579}" destId="{97CFD99D-A5F5-4684-ACB5-77E5655D1A78}" srcOrd="2" destOrd="0" presId="urn:microsoft.com/office/officeart/2005/8/layout/hList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E1E9526-19E3-40B4-B5F8-170329867831}">
      <dsp:nvSpPr>
        <dsp:cNvPr id="0" name=""/>
        <dsp:cNvSpPr/>
      </dsp:nvSpPr>
      <dsp:spPr>
        <a:xfrm>
          <a:off x="511483" y="0"/>
          <a:ext cx="6613128" cy="6613128"/>
        </a:xfrm>
        <a:prstGeom prst="triangl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9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117B779-1988-45A7-9798-35120EA67AD8}">
      <dsp:nvSpPr>
        <dsp:cNvPr id="0" name=""/>
        <dsp:cNvSpPr/>
      </dsp:nvSpPr>
      <dsp:spPr>
        <a:xfrm>
          <a:off x="3818047" y="663166"/>
          <a:ext cx="4298533" cy="129291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Олардан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көп мүмкіндікті жартылай діңгекті жасушалар, бір мүмкіндікті бласттар жетіледі.</a:t>
          </a:r>
        </a:p>
      </dsp:txBody>
      <dsp:txXfrm>
        <a:off x="3818047" y="663166"/>
        <a:ext cx="4298533" cy="1292918"/>
      </dsp:txXfrm>
    </dsp:sp>
    <dsp:sp modelId="{B3E76F2E-B923-4183-86A1-01EBCEC03234}">
      <dsp:nvSpPr>
        <dsp:cNvPr id="0" name=""/>
        <dsp:cNvSpPr/>
      </dsp:nvSpPr>
      <dsp:spPr>
        <a:xfrm>
          <a:off x="3500299" y="2117699"/>
          <a:ext cx="4934028" cy="171747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4135930"/>
              <a:satOff val="23223"/>
              <a:lumOff val="-107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Бласттардан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эритроциттердің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даму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қатары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базофилді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полихромотофилді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ацидофилді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эритробласт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, нормобласт, эритроцит),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лейкоциттердің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даму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қатары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гранулоциттер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агранулоциттер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),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мегакариоциттің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даму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қатары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қантабақшалары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ru-RU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дамиды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3500299" y="2117699"/>
        <a:ext cx="4934028" cy="1717473"/>
      </dsp:txXfrm>
    </dsp:sp>
    <dsp:sp modelId="{84368824-C5D7-4FED-BA79-FB4EF35B2D03}">
      <dsp:nvSpPr>
        <dsp:cNvPr id="0" name=""/>
        <dsp:cNvSpPr/>
      </dsp:nvSpPr>
      <dsp:spPr>
        <a:xfrm>
          <a:off x="3485426" y="3996788"/>
          <a:ext cx="4963774" cy="179155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8271860"/>
              <a:satOff val="46445"/>
              <a:lumOff val="-215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Гранулоциттер жасушалар қатарынан цитоплазмасында әр түрлі дәншелері бар базофилді, эозинофилді және нейтрофилді гранулоциттер, лимфобласттардан тимус пен шеткі қан жасау мүшелерінде (көкбауыр, лимфа түйіндері, лимфоэпителтальды құрылымдар) Т- және В- лимфоциттер, монобласттардан моноциттер жетіледі</a:t>
          </a:r>
        </a:p>
      </dsp:txBody>
      <dsp:txXfrm>
        <a:off x="3485426" y="3996788"/>
        <a:ext cx="4963774" cy="179155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B977AB7-EE89-46E4-AC30-23389482955F}">
      <dsp:nvSpPr>
        <dsp:cNvPr id="0" name=""/>
        <dsp:cNvSpPr/>
      </dsp:nvSpPr>
      <dsp:spPr>
        <a:xfrm>
          <a:off x="3839" y="483309"/>
          <a:ext cx="3822707" cy="2152970"/>
        </a:xfrm>
        <a:prstGeom prst="roundRect">
          <a:avLst>
            <a:gd name="adj" fmla="val 10000"/>
          </a:avLst>
        </a:prstGeom>
        <a:gradFill rotWithShape="1">
          <a:gsLst>
            <a:gs pos="28000">
              <a:schemeClr val="accent2">
                <a:tint val="18000"/>
                <a:satMod val="120000"/>
                <a:lumMod val="88000"/>
              </a:schemeClr>
            </a:gs>
            <a:gs pos="100000">
              <a:schemeClr val="accent2"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tx1">
              <a:lumMod val="95000"/>
              <a:lumOff val="5000"/>
            </a:schemeClr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Мегакариоцитарлы</a:t>
          </a:r>
          <a:endParaRPr lang="ru-RU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39" y="483309"/>
        <a:ext cx="3822707" cy="2152970"/>
      </dsp:txXfrm>
    </dsp:sp>
    <dsp:sp modelId="{768D412D-270D-4B35-8111-59A53C9FFE8E}">
      <dsp:nvSpPr>
        <dsp:cNvPr id="0" name=""/>
        <dsp:cNvSpPr/>
      </dsp:nvSpPr>
      <dsp:spPr>
        <a:xfrm rot="21592188">
          <a:off x="4143159" y="1108917"/>
          <a:ext cx="762753" cy="889894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solidFill>
            <a:schemeClr val="tx1">
              <a:lumMod val="95000"/>
              <a:lumOff val="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kern="1200"/>
        </a:p>
      </dsp:txBody>
      <dsp:txXfrm rot="21592188">
        <a:off x="4143159" y="1108917"/>
        <a:ext cx="762753" cy="889894"/>
      </dsp:txXfrm>
    </dsp:sp>
    <dsp:sp modelId="{5C8A6CC2-C035-47BF-B311-8E84F353F423}">
      <dsp:nvSpPr>
        <dsp:cNvPr id="0" name=""/>
        <dsp:cNvSpPr/>
      </dsp:nvSpPr>
      <dsp:spPr>
        <a:xfrm>
          <a:off x="5265700" y="471618"/>
          <a:ext cx="3588284" cy="2152970"/>
        </a:xfrm>
        <a:prstGeom prst="roundRect">
          <a:avLst>
            <a:gd name="adj" fmla="val 10000"/>
          </a:avLst>
        </a:prstGeom>
        <a:gradFill rotWithShape="1">
          <a:gsLst>
            <a:gs pos="28000">
              <a:schemeClr val="accent1">
                <a:tint val="18000"/>
                <a:satMod val="120000"/>
                <a:lumMod val="88000"/>
              </a:schemeClr>
            </a:gs>
            <a:gs pos="100000">
              <a:schemeClr val="accent1"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tx1">
              <a:lumMod val="95000"/>
              <a:lumOff val="5000"/>
            </a:schemeClr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Эритроидты</a:t>
          </a:r>
          <a:endParaRPr lang="ru-RU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65700" y="471618"/>
        <a:ext cx="3588284" cy="2152970"/>
      </dsp:txXfrm>
    </dsp:sp>
    <dsp:sp modelId="{E6EF6335-3F68-4FDA-B9CF-4CCE44304ACF}">
      <dsp:nvSpPr>
        <dsp:cNvPr id="0" name=""/>
        <dsp:cNvSpPr/>
      </dsp:nvSpPr>
      <dsp:spPr>
        <a:xfrm rot="5403666">
          <a:off x="6674489" y="2881439"/>
          <a:ext cx="766912" cy="889894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solidFill>
            <a:schemeClr val="tx1">
              <a:lumMod val="95000"/>
              <a:lumOff val="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kern="1200"/>
        </a:p>
      </dsp:txBody>
      <dsp:txXfrm rot="5403666">
        <a:off x="6674489" y="2881439"/>
        <a:ext cx="766912" cy="889894"/>
      </dsp:txXfrm>
    </dsp:sp>
    <dsp:sp modelId="{2E1E77D4-C697-4694-BFCA-8B8FB8859A0C}">
      <dsp:nvSpPr>
        <dsp:cNvPr id="0" name=""/>
        <dsp:cNvSpPr/>
      </dsp:nvSpPr>
      <dsp:spPr>
        <a:xfrm>
          <a:off x="5261860" y="4071593"/>
          <a:ext cx="3588284" cy="2152970"/>
        </a:xfrm>
        <a:prstGeom prst="roundRect">
          <a:avLst>
            <a:gd name="adj" fmla="val 10000"/>
          </a:avLst>
        </a:prstGeom>
        <a:gradFill rotWithShape="1">
          <a:gsLst>
            <a:gs pos="28000">
              <a:schemeClr val="dk1">
                <a:tint val="18000"/>
                <a:satMod val="120000"/>
                <a:lumMod val="88000"/>
              </a:schemeClr>
            </a:gs>
            <a:gs pos="100000">
              <a:schemeClr val="dk1"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tx1">
              <a:lumMod val="95000"/>
              <a:lumOff val="5000"/>
            </a:schemeClr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Гранулацитты</a:t>
          </a:r>
          <a:endParaRPr lang="ru-RU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61860" y="4071593"/>
        <a:ext cx="3588284" cy="2152970"/>
      </dsp:txXfrm>
    </dsp:sp>
    <dsp:sp modelId="{0BC94F32-A918-4CC9-9BC4-ACE9AD3CE626}">
      <dsp:nvSpPr>
        <dsp:cNvPr id="0" name=""/>
        <dsp:cNvSpPr/>
      </dsp:nvSpPr>
      <dsp:spPr>
        <a:xfrm rot="10800000">
          <a:off x="4185375" y="4703132"/>
          <a:ext cx="760716" cy="889894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solidFill>
            <a:schemeClr val="tx1">
              <a:lumMod val="95000"/>
              <a:lumOff val="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kern="1200"/>
        </a:p>
      </dsp:txBody>
      <dsp:txXfrm rot="10800000">
        <a:off x="4185375" y="4703132"/>
        <a:ext cx="760716" cy="889894"/>
      </dsp:txXfrm>
    </dsp:sp>
    <dsp:sp modelId="{0AEB9C05-2354-46BB-ADC2-81CBB4668C3F}">
      <dsp:nvSpPr>
        <dsp:cNvPr id="0" name=""/>
        <dsp:cNvSpPr/>
      </dsp:nvSpPr>
      <dsp:spPr>
        <a:xfrm>
          <a:off x="238261" y="4071593"/>
          <a:ext cx="3588284" cy="2152970"/>
        </a:xfrm>
        <a:prstGeom prst="roundRect">
          <a:avLst>
            <a:gd name="adj" fmla="val 10000"/>
          </a:avLst>
        </a:prstGeom>
        <a:gradFill rotWithShape="1">
          <a:gsLst>
            <a:gs pos="28000">
              <a:schemeClr val="accent3">
                <a:tint val="18000"/>
                <a:satMod val="120000"/>
                <a:lumMod val="88000"/>
              </a:schemeClr>
            </a:gs>
            <a:gs pos="100000">
              <a:schemeClr val="accent3"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tx1">
              <a:lumMod val="95000"/>
              <a:lumOff val="5000"/>
            </a:schemeClr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Моноцитарлы</a:t>
          </a:r>
          <a:r>
            <a:rPr lang="ru-RU" sz="3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ru-RU" sz="3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макровагальды</a:t>
          </a:r>
          <a:endParaRPr lang="ru-RU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8261" y="4071593"/>
        <a:ext cx="3588284" cy="215297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22B7615-75CE-4E38-A07C-38F4288D078F}">
      <dsp:nvSpPr>
        <dsp:cNvPr id="0" name=""/>
        <dsp:cNvSpPr/>
      </dsp:nvSpPr>
      <dsp:spPr>
        <a:xfrm>
          <a:off x="0" y="455365"/>
          <a:ext cx="4309810" cy="2739246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5FCF60-3B90-45DA-8941-E12FF95CBB98}">
      <dsp:nvSpPr>
        <dsp:cNvPr id="0" name=""/>
        <dsp:cNvSpPr/>
      </dsp:nvSpPr>
      <dsp:spPr>
        <a:xfrm>
          <a:off x="3923271" y="3007205"/>
          <a:ext cx="4613652" cy="28497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900" kern="1200" dirty="0" err="1" smtClean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Мегакариоцитарлы</a:t>
          </a:r>
          <a:r>
            <a:rPr lang="ru-RU" sz="4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sz="3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Тромбациттердің</a:t>
          </a:r>
          <a:r>
            <a:rPr lang="ru-RU" sz="3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түзілуімен</a:t>
          </a:r>
          <a:r>
            <a:rPr lang="ru-RU" sz="3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аяқталады</a:t>
          </a:r>
          <a:r>
            <a:rPr lang="ru-RU" sz="4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4900" kern="1200" dirty="0"/>
        </a:p>
      </dsp:txBody>
      <dsp:txXfrm>
        <a:off x="3923271" y="3007205"/>
        <a:ext cx="4613652" cy="2849771"/>
      </dsp:txXfrm>
    </dsp:sp>
    <dsp:sp modelId="{0216CEFD-0351-495B-8259-4019A5BF5ACA}">
      <dsp:nvSpPr>
        <dsp:cNvPr id="0" name=""/>
        <dsp:cNvSpPr/>
      </dsp:nvSpPr>
      <dsp:spPr>
        <a:xfrm>
          <a:off x="3675332" y="3271106"/>
          <a:ext cx="1108019" cy="1108306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AA7990-77D5-4590-81FD-C4E8813A2629}">
      <dsp:nvSpPr>
        <dsp:cNvPr id="0" name=""/>
        <dsp:cNvSpPr/>
      </dsp:nvSpPr>
      <dsp:spPr>
        <a:xfrm rot="5400000">
          <a:off x="7776979" y="3407638"/>
          <a:ext cx="1108306" cy="1108019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4774C9-1E23-41BE-B65B-E3C72498F93E}">
      <dsp:nvSpPr>
        <dsp:cNvPr id="0" name=""/>
        <dsp:cNvSpPr/>
      </dsp:nvSpPr>
      <dsp:spPr>
        <a:xfrm rot="16200000">
          <a:off x="3516066" y="5156083"/>
          <a:ext cx="1108306" cy="1108019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AE3CB3-225C-426F-9C1B-15BBF1F2828C}">
      <dsp:nvSpPr>
        <dsp:cNvPr id="0" name=""/>
        <dsp:cNvSpPr/>
      </dsp:nvSpPr>
      <dsp:spPr>
        <a:xfrm rot="10800000">
          <a:off x="7868058" y="5155940"/>
          <a:ext cx="1108019" cy="1108306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2ACE649-1FC6-43CE-B1FF-5C316C386BF2}">
      <dsp:nvSpPr>
        <dsp:cNvPr id="0" name=""/>
        <dsp:cNvSpPr/>
      </dsp:nvSpPr>
      <dsp:spPr>
        <a:xfrm>
          <a:off x="0" y="0"/>
          <a:ext cx="5291919" cy="3086100"/>
        </a:xfrm>
        <a:prstGeom prst="roundRect">
          <a:avLst>
            <a:gd name="adj" fmla="val 10000"/>
          </a:avLst>
        </a:prstGeom>
        <a:solidFill>
          <a:srgbClr val="00B0F0">
            <a:alpha val="90000"/>
          </a:srgbClr>
        </a:solidFill>
        <a:ln w="15875" cap="flat" cmpd="sng" algn="ctr">
          <a:solidFill>
            <a:srgbClr val="FF000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9C174D-D21C-4CC6-96C0-C7723EEB3086}">
      <dsp:nvSpPr>
        <dsp:cNvPr id="0" name=""/>
        <dsp:cNvSpPr/>
      </dsp:nvSpPr>
      <dsp:spPr>
        <a:xfrm>
          <a:off x="158757" y="179123"/>
          <a:ext cx="4974403" cy="272785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CB15CF-2168-4E3F-AF59-DFE149B9EC11}">
      <dsp:nvSpPr>
        <dsp:cNvPr id="0" name=""/>
        <dsp:cNvSpPr/>
      </dsp:nvSpPr>
      <dsp:spPr>
        <a:xfrm rot="10800000">
          <a:off x="158757" y="3086099"/>
          <a:ext cx="4974403" cy="3771900"/>
        </a:xfrm>
        <a:prstGeom prst="round2SameRect">
          <a:avLst>
            <a:gd name="adj1" fmla="val 10500"/>
            <a:gd name="adj2" fmla="val 0"/>
          </a:avLst>
        </a:prstGeom>
        <a:solidFill>
          <a:schemeClr val="accent2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1376" tIns="341376" rIns="341376" bIns="341376" numCol="1" spcCol="1270" anchor="t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kern="1200" dirty="0" err="1" smtClean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Эритроидты</a:t>
          </a:r>
          <a:r>
            <a:rPr lang="ru-RU" sz="43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-оттегі</a:t>
          </a:r>
          <a:r>
            <a:rPr lang="ru-RU" sz="43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3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тасымалдайтын</a:t>
          </a:r>
          <a:r>
            <a:rPr lang="ru-RU" sz="43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3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ядросыз</a:t>
          </a:r>
          <a:r>
            <a:rPr lang="ru-RU" sz="43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3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эритрациттердің</a:t>
          </a:r>
          <a:r>
            <a:rPr lang="ru-RU" sz="43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3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түзілуімен</a:t>
          </a:r>
          <a:r>
            <a:rPr lang="ru-RU" sz="43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3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аяқталады</a:t>
          </a:r>
          <a:r>
            <a:rPr lang="ru-RU" sz="43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43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58757" y="3086099"/>
        <a:ext cx="4974403" cy="377190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4043F5C-E82F-402C-A975-7BCECB8007A3}">
      <dsp:nvSpPr>
        <dsp:cNvPr id="0" name=""/>
        <dsp:cNvSpPr/>
      </dsp:nvSpPr>
      <dsp:spPr>
        <a:xfrm>
          <a:off x="471" y="498938"/>
          <a:ext cx="4753323" cy="2557258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235FE8-96F1-4EF1-A7E5-358E63CA5161}">
      <dsp:nvSpPr>
        <dsp:cNvPr id="0" name=""/>
        <dsp:cNvSpPr/>
      </dsp:nvSpPr>
      <dsp:spPr>
        <a:xfrm>
          <a:off x="4108836" y="2976311"/>
          <a:ext cx="4528621" cy="27972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err="1" smtClean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Гранулацитты</a:t>
          </a:r>
          <a:r>
            <a:rPr lang="ru-RU" sz="3600" kern="1200" dirty="0" smtClean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r>
            <a:rPr lang="ru-RU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дифферинцавканың</a:t>
          </a:r>
          <a:r>
            <a:rPr lang="ru-RU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үш</a:t>
          </a:r>
          <a:r>
            <a:rPr lang="ru-RU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түрлі</a:t>
          </a:r>
          <a:r>
            <a:rPr lang="ru-RU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бағытымен</a:t>
          </a:r>
          <a:r>
            <a:rPr lang="ru-RU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жүреді</a:t>
          </a:r>
          <a:r>
            <a:rPr lang="ru-RU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Осының</a:t>
          </a:r>
          <a:r>
            <a:rPr lang="ru-RU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нәтижесінде</a:t>
          </a:r>
          <a:r>
            <a:rPr lang="ru-RU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базофил, </a:t>
          </a:r>
          <a:r>
            <a:rPr lang="ru-RU" sz="2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эозонофил</a:t>
          </a:r>
          <a:r>
            <a:rPr lang="ru-RU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нейтрофил </a:t>
          </a:r>
          <a:r>
            <a:rPr lang="ru-RU" sz="2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түзіледі</a:t>
          </a:r>
          <a:r>
            <a:rPr lang="ru-RU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2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клеткалар</a:t>
          </a:r>
          <a:r>
            <a:rPr lang="ru-RU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фагоцитоз </a:t>
          </a:r>
          <a:r>
            <a:rPr lang="ru-RU" sz="2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кезінде</a:t>
          </a:r>
          <a:r>
            <a:rPr lang="ru-RU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маңызды</a:t>
          </a:r>
          <a:r>
            <a:rPr lang="ru-RU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роль </a:t>
          </a:r>
          <a:r>
            <a:rPr lang="ru-RU" sz="2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атқарады</a:t>
          </a:r>
          <a:r>
            <a:rPr lang="ru-RU" sz="2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sz="2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08836" y="2976311"/>
        <a:ext cx="4528621" cy="2797249"/>
      </dsp:txXfrm>
    </dsp:sp>
    <dsp:sp modelId="{689541DA-C9F3-4C1E-AD58-CCA834304C08}">
      <dsp:nvSpPr>
        <dsp:cNvPr id="0" name=""/>
        <dsp:cNvSpPr/>
      </dsp:nvSpPr>
      <dsp:spPr>
        <a:xfrm>
          <a:off x="3709276" y="2577094"/>
          <a:ext cx="1087598" cy="1087879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FCEE5B-FC77-4103-B4D2-2DB0E8D0FABD}">
      <dsp:nvSpPr>
        <dsp:cNvPr id="0" name=""/>
        <dsp:cNvSpPr/>
      </dsp:nvSpPr>
      <dsp:spPr>
        <a:xfrm rot="5400000">
          <a:off x="7980778" y="2577235"/>
          <a:ext cx="1087879" cy="1087598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58253F-255E-46BD-BE58-194B0B71D66D}">
      <dsp:nvSpPr>
        <dsp:cNvPr id="0" name=""/>
        <dsp:cNvSpPr/>
      </dsp:nvSpPr>
      <dsp:spPr>
        <a:xfrm rot="16200000">
          <a:off x="3709135" y="5085584"/>
          <a:ext cx="1087879" cy="1087598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C26DCF-85F5-43D0-9769-2F5538DC4676}">
      <dsp:nvSpPr>
        <dsp:cNvPr id="0" name=""/>
        <dsp:cNvSpPr/>
      </dsp:nvSpPr>
      <dsp:spPr>
        <a:xfrm rot="10800000">
          <a:off x="7980919" y="5085444"/>
          <a:ext cx="1087598" cy="1087879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D8A40BA-3A78-422C-8AB1-BA5589C8D57F}">
      <dsp:nvSpPr>
        <dsp:cNvPr id="0" name=""/>
        <dsp:cNvSpPr/>
      </dsp:nvSpPr>
      <dsp:spPr>
        <a:xfrm>
          <a:off x="0" y="0"/>
          <a:ext cx="4404123" cy="308610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lumMod val="95000"/>
              </a:schemeClr>
            </a:gs>
            <a:gs pos="100000">
              <a:schemeClr val="accent2">
                <a:shade val="82000"/>
                <a:satMod val="125000"/>
                <a:lumMod val="74000"/>
              </a:schemeClr>
            </a:gs>
          </a:gsLst>
          <a:lin ang="5400000" scaled="0"/>
        </a:gradFill>
        <a:ln w="9525" cap="flat" cmpd="sng" algn="ctr">
          <a:solidFill>
            <a:schemeClr val="accent2"/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matte">
          <a:bevelT w="19050" h="38100"/>
        </a:sp3d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</dsp:sp>
    <dsp:sp modelId="{C334F336-0C11-44A5-B0BE-CF560CCC83DC}">
      <dsp:nvSpPr>
        <dsp:cNvPr id="0" name=""/>
        <dsp:cNvSpPr/>
      </dsp:nvSpPr>
      <dsp:spPr>
        <a:xfrm>
          <a:off x="132123" y="411480"/>
          <a:ext cx="4139875" cy="226314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163AFEB5-42B0-4C3D-96C5-142FAAE8F32D}">
      <dsp:nvSpPr>
        <dsp:cNvPr id="0" name=""/>
        <dsp:cNvSpPr/>
      </dsp:nvSpPr>
      <dsp:spPr>
        <a:xfrm rot="10800000">
          <a:off x="132123" y="3086099"/>
          <a:ext cx="4139875" cy="3771900"/>
        </a:xfrm>
        <a:prstGeom prst="round2SameRect">
          <a:avLst>
            <a:gd name="adj1" fmla="val 10500"/>
            <a:gd name="adj2" fmla="val 0"/>
          </a:avLst>
        </a:prstGeom>
        <a:gradFill rotWithShape="1">
          <a:gsLst>
            <a:gs pos="28000">
              <a:schemeClr val="accent4">
                <a:tint val="18000"/>
                <a:satMod val="120000"/>
                <a:lumMod val="88000"/>
              </a:schemeClr>
            </a:gs>
            <a:gs pos="100000">
              <a:schemeClr val="accent4"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4"/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84480" tIns="284480" rIns="284480" bIns="284480" numCol="1" spcCol="1270" anchor="t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err="1" smtClean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Моноцитарлы</a:t>
          </a:r>
          <a:r>
            <a:rPr lang="ru-RU" sz="3300" kern="1200" dirty="0" smtClean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ru-RU" sz="33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макрофагальды-моноциттердің</a:t>
          </a:r>
          <a:r>
            <a:rPr lang="ru-RU" sz="33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3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түзілуімен</a:t>
          </a:r>
          <a:r>
            <a:rPr lang="ru-RU" sz="33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3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аяқталады</a:t>
          </a:r>
          <a:r>
            <a:rPr lang="ru-RU" sz="33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33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Сонымен</a:t>
          </a:r>
          <a:r>
            <a:rPr lang="ru-RU" sz="33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3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қатар</a:t>
          </a:r>
          <a:r>
            <a:rPr lang="ru-RU" sz="33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3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33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3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кезеңде</a:t>
          </a:r>
          <a:r>
            <a:rPr lang="ru-RU" sz="33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3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макрофагтар</a:t>
          </a:r>
          <a:r>
            <a:rPr lang="ru-RU" sz="33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да </a:t>
          </a:r>
          <a:r>
            <a:rPr lang="ru-RU" sz="33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түзіліп</a:t>
          </a:r>
          <a:r>
            <a:rPr lang="ru-RU" sz="33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3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дефферинцавка</a:t>
          </a:r>
          <a:r>
            <a:rPr lang="ru-RU" sz="33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3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аяқталады</a:t>
          </a:r>
          <a:r>
            <a:rPr lang="ru-RU" sz="33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33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32123" y="3086099"/>
        <a:ext cx="4139875" cy="3771900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FramedTextPicture">
  <dgm:title val=""/>
  <dgm:desc val=""/>
  <dgm:catLst>
    <dgm:cat type="picture" pri="20000"/>
    <dgm:cat type="pictureconvert" pri="20000"/>
  </dgm:catLst>
  <dgm:samp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grDir" val="tL"/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w" for="ch" forName="composite" refType="w"/>
      <dgm:constr type="h" for="ch" forName="composite" refType="h"/>
      <dgm:constr type="primFontSz" for="des" ptType="node" op="equ" val="65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/>
          <dgm:chPref/>
        </dgm:varLst>
        <dgm:alg type="composite">
          <dgm:param type="ar" val="1.5179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4017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.3535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8688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.3535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8688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if>
          <dgm:else name="Name6">
            <dgm:constrLst>
              <dgm:constr type="l" for="ch" forName="Image" refType="w" fact="0.6144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0482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5153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5153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else>
        </dgm:choos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tlFrame" styleLbl="node1">
          <dgm:alg type="sp"/>
          <dgm:shape xmlns:r="http://schemas.openxmlformats.org/officeDocument/2006/relationships" type="halfFrame" r:blip="">
            <dgm:adjLst>
              <dgm:adj idx="1" val="0.2577"/>
              <dgm:adj idx="2" val="0.2577"/>
            </dgm:adjLst>
          </dgm:shape>
          <dgm:presOf/>
        </dgm:layoutNode>
        <dgm:layoutNode name="trFrame" styleLbl="node1">
          <dgm:alg type="sp"/>
          <dgm:shape xmlns:r="http://schemas.openxmlformats.org/officeDocument/2006/relationships" rot="90" type="halfFrame" r:blip="">
            <dgm:adjLst>
              <dgm:adj idx="1" val="0.2577"/>
              <dgm:adj idx="2" val="0.2577"/>
            </dgm:adjLst>
          </dgm:shape>
          <dgm:presOf/>
        </dgm:layoutNode>
        <dgm:layoutNode name="blFrame" styleLbl="node1">
          <dgm:alg type="sp"/>
          <dgm:shape xmlns:r="http://schemas.openxmlformats.org/officeDocument/2006/relationships" rot="270" type="halfFrame" r:blip="">
            <dgm:adjLst>
              <dgm:adj idx="1" val="0.2577"/>
              <dgm:adj idx="2" val="0.2577"/>
            </dgm:adjLst>
          </dgm:shape>
          <dgm:presOf/>
        </dgm:layoutNode>
        <dgm:layoutNode name="brFrame" styleLbl="node1">
          <dgm:alg type="sp"/>
          <dgm:shape xmlns:r="http://schemas.openxmlformats.org/officeDocument/2006/relationships" rot="180" type="halfFrame" r:blip="">
            <dgm:adjLst>
              <dgm:adj idx="1" val="0.2577"/>
              <dgm:adj idx="2" val="0.2577"/>
            </dgm:adjLst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FramedTextPicture">
  <dgm:title val=""/>
  <dgm:desc val=""/>
  <dgm:catLst>
    <dgm:cat type="picture" pri="20000"/>
    <dgm:cat type="pictureconvert" pri="20000"/>
  </dgm:catLst>
  <dgm:samp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grDir" val="tL"/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w" for="ch" forName="composite" refType="w"/>
      <dgm:constr type="h" for="ch" forName="composite" refType="h"/>
      <dgm:constr type="primFontSz" for="des" ptType="node" op="equ" val="65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/>
          <dgm:chPref/>
        </dgm:varLst>
        <dgm:alg type="composite">
          <dgm:param type="ar" val="1.5179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4017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.3535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8688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.3535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8688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if>
          <dgm:else name="Name6">
            <dgm:constrLst>
              <dgm:constr type="l" for="ch" forName="Image" refType="w" fact="0.6144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0482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5153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5153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else>
        </dgm:choos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tlFrame" styleLbl="node1">
          <dgm:alg type="sp"/>
          <dgm:shape xmlns:r="http://schemas.openxmlformats.org/officeDocument/2006/relationships" type="halfFrame" r:blip="">
            <dgm:adjLst>
              <dgm:adj idx="1" val="0.2577"/>
              <dgm:adj idx="2" val="0.2577"/>
            </dgm:adjLst>
          </dgm:shape>
          <dgm:presOf/>
        </dgm:layoutNode>
        <dgm:layoutNode name="trFrame" styleLbl="node1">
          <dgm:alg type="sp"/>
          <dgm:shape xmlns:r="http://schemas.openxmlformats.org/officeDocument/2006/relationships" rot="90" type="halfFrame" r:blip="">
            <dgm:adjLst>
              <dgm:adj idx="1" val="0.2577"/>
              <dgm:adj idx="2" val="0.2577"/>
            </dgm:adjLst>
          </dgm:shape>
          <dgm:presOf/>
        </dgm:layoutNode>
        <dgm:layoutNode name="blFrame" styleLbl="node1">
          <dgm:alg type="sp"/>
          <dgm:shape xmlns:r="http://schemas.openxmlformats.org/officeDocument/2006/relationships" rot="270" type="halfFrame" r:blip="">
            <dgm:adjLst>
              <dgm:adj idx="1" val="0.2577"/>
              <dgm:adj idx="2" val="0.2577"/>
            </dgm:adjLst>
          </dgm:shape>
          <dgm:presOf/>
        </dgm:layoutNode>
        <dgm:layoutNode name="brFrame" styleLbl="node1">
          <dgm:alg type="sp"/>
          <dgm:shape xmlns:r="http://schemas.openxmlformats.org/officeDocument/2006/relationships" rot="180" type="halfFrame" r:blip="">
            <dgm:adjLst>
              <dgm:adj idx="1" val="0.2577"/>
              <dgm:adj idx="2" val="0.2577"/>
            </dgm:adjLst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List2#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6489A8-7925-4626-9B4F-FFF10E6AFD19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4AA388-1FAB-47B4-A840-80AFDDB8BA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94136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AA388-1FAB-47B4-A840-80AFDDB8BA22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AA0E22-91FF-4CB1-AA75-5454B52E9BF1}" type="slidenum">
              <a:rPr lang="en-US" alt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36</a:t>
            </a:fld>
            <a:endParaRPr lang="en-US" altLang="ru-RU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7DEA5-F7C3-4470-9CF4-722331EE9379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BF88C-AF7F-4B66-B81F-5950D59EA4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7DEA5-F7C3-4470-9CF4-722331EE9379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BF88C-AF7F-4B66-B81F-5950D59EA4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7DEA5-F7C3-4470-9CF4-722331EE9379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BF88C-AF7F-4B66-B81F-5950D59EA4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7DEA5-F7C3-4470-9CF4-722331EE9379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BF88C-AF7F-4B66-B81F-5950D59EA4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7DEA5-F7C3-4470-9CF4-722331EE9379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BF88C-AF7F-4B66-B81F-5950D59EA4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7DEA5-F7C3-4470-9CF4-722331EE9379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BF88C-AF7F-4B66-B81F-5950D59EA4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7DEA5-F7C3-4470-9CF4-722331EE9379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BF88C-AF7F-4B66-B81F-5950D59EA4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7DEA5-F7C3-4470-9CF4-722331EE9379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BF88C-AF7F-4B66-B81F-5950D59EA4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7DEA5-F7C3-4470-9CF4-722331EE9379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BF88C-AF7F-4B66-B81F-5950D59EA4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7DEA5-F7C3-4470-9CF4-722331EE9379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BF88C-AF7F-4B66-B81F-5950D59EA4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7DEA5-F7C3-4470-9CF4-722331EE9379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BF88C-AF7F-4B66-B81F-5950D59EA4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347DEA5-F7C3-4470-9CF4-722331EE9379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40BF88C-AF7F-4B66-B81F-5950D59EA4F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diagramLayout" Target="../diagrams/layout4.xml"/><Relationship Id="rId7" Type="http://schemas.openxmlformats.org/officeDocument/2006/relationships/image" Target="../media/image21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diagramLayout" Target="../diagrams/layout5.xml"/><Relationship Id="rId7" Type="http://schemas.openxmlformats.org/officeDocument/2006/relationships/image" Target="../media/image24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diagramLayout" Target="../diagrams/layout6.xml"/><Relationship Id="rId7" Type="http://schemas.openxmlformats.org/officeDocument/2006/relationships/image" Target="../media/image27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9.png"/><Relationship Id="rId7" Type="http://schemas.openxmlformats.org/officeDocument/2006/relationships/diagramColors" Target="../diagrams/colors7.xml"/><Relationship Id="rId12" Type="http://schemas.microsoft.com/office/2007/relationships/diagramDrawing" Target="../diagrams/drawing7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7.xml"/><Relationship Id="rId11" Type="http://schemas.openxmlformats.org/officeDocument/2006/relationships/image" Target="../media/image34.png"/><Relationship Id="rId5" Type="http://schemas.openxmlformats.org/officeDocument/2006/relationships/diagramLayout" Target="../diagrams/layout7.xml"/><Relationship Id="rId10" Type="http://schemas.openxmlformats.org/officeDocument/2006/relationships/image" Target="../media/image33.png"/><Relationship Id="rId4" Type="http://schemas.openxmlformats.org/officeDocument/2006/relationships/diagramData" Target="../diagrams/data7.xml"/><Relationship Id="rId9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medicalplanet.su/" TargetMode="External"/><Relationship Id="rId2" Type="http://schemas.openxmlformats.org/officeDocument/2006/relationships/hyperlink" Target="http://www.medclub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institut-immounologii.ru/" TargetMode="External"/><Relationship Id="rId5" Type="http://schemas.openxmlformats.org/officeDocument/2006/relationships/hyperlink" Target="http://www.rae.ru/" TargetMode="External"/><Relationship Id="rId4" Type="http://schemas.openxmlformats.org/officeDocument/2006/relationships/hyperlink" Target="http://meduniver.com/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gif"/><Relationship Id="rId2" Type="http://schemas.openxmlformats.org/officeDocument/2006/relationships/image" Target="../media/image50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diagramData" Target="../diagrams/data2.xml"/><Relationship Id="rId7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C:\Users\dell\Downloads\логотип казну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294"/>
            <a:ext cx="2214554" cy="22145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10" descr="F:\kNphpc-ihX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64900" y="90732"/>
            <a:ext cx="2255435" cy="21431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Скругленный прямоугольник 5"/>
          <p:cNvSpPr/>
          <p:nvPr/>
        </p:nvSpPr>
        <p:spPr>
          <a:xfrm>
            <a:off x="2394066" y="188640"/>
            <a:ext cx="4626206" cy="2045208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Әл-Фараби  атындағы  Қазақ  Ұлттық   Университеті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Биология және  Биотехнология факультеті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64363" y="2852936"/>
            <a:ext cx="6885611" cy="18002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363538" algn="l"/>
              </a:tabLst>
            </a:pPr>
            <a:r>
              <a:rPr lang="kk-KZ" sz="6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Сүйек кемігі</a:t>
            </a:r>
            <a:endParaRPr kumimoji="0" lang="kk-KZ" sz="6000" b="1" i="1" u="none" strike="noStrike" cap="all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H="1" flipV="1">
            <a:off x="2394066" y="5353147"/>
            <a:ext cx="59943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Тексерген: Атанбаева Г.Қ.</a:t>
            </a: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Орындаған: ББ 12 03 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2092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6000" r="15000" b="6667"/>
          <a:stretch>
            <a:fillRect/>
          </a:stretch>
        </p:blipFill>
        <p:spPr bwMode="auto">
          <a:xfrm>
            <a:off x="755576" y="188640"/>
            <a:ext cx="7992888" cy="648072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но 2 3"/>
          <p:cNvSpPr/>
          <p:nvPr/>
        </p:nvSpPr>
        <p:spPr>
          <a:xfrm>
            <a:off x="-10443" y="116632"/>
            <a:ext cx="3960440" cy="2376264"/>
          </a:xfrm>
          <a:prstGeom prst="irregularSeal2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/>
              <a:t>мегакариоцитарлы</a:t>
            </a:r>
            <a:endParaRPr lang="ru-RU" b="1" dirty="0"/>
          </a:p>
        </p:txBody>
      </p:sp>
      <p:sp>
        <p:nvSpPr>
          <p:cNvPr id="5" name="Пятно 2 4"/>
          <p:cNvSpPr/>
          <p:nvPr/>
        </p:nvSpPr>
        <p:spPr>
          <a:xfrm>
            <a:off x="3956096" y="0"/>
            <a:ext cx="3960440" cy="2376264"/>
          </a:xfrm>
          <a:prstGeom prst="irregularSeal2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/>
              <a:t>эритроидты</a:t>
            </a:r>
            <a:endParaRPr lang="ru-RU" b="1" dirty="0"/>
          </a:p>
        </p:txBody>
      </p:sp>
      <p:sp>
        <p:nvSpPr>
          <p:cNvPr id="6" name="Пятно 2 5"/>
          <p:cNvSpPr/>
          <p:nvPr/>
        </p:nvSpPr>
        <p:spPr>
          <a:xfrm>
            <a:off x="2555776" y="2105472"/>
            <a:ext cx="3960440" cy="2376264"/>
          </a:xfrm>
          <a:prstGeom prst="irregularSeal2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/>
              <a:t>гранулоцитарлы</a:t>
            </a:r>
            <a:endParaRPr lang="ru-RU" b="1" dirty="0"/>
          </a:p>
        </p:txBody>
      </p:sp>
      <p:sp>
        <p:nvSpPr>
          <p:cNvPr id="7" name="Пятно 2 6"/>
          <p:cNvSpPr/>
          <p:nvPr/>
        </p:nvSpPr>
        <p:spPr>
          <a:xfrm>
            <a:off x="5910755" y="1844824"/>
            <a:ext cx="3960440" cy="2376264"/>
          </a:xfrm>
          <a:prstGeom prst="irregularSeal2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/>
              <a:t>Моноцитралы - макрофагальды</a:t>
            </a:r>
            <a:endParaRPr lang="ru-RU" b="1" dirty="0"/>
          </a:p>
        </p:txBody>
      </p:sp>
      <p:sp>
        <p:nvSpPr>
          <p:cNvPr id="8" name="Пятно 2 7"/>
          <p:cNvSpPr/>
          <p:nvPr/>
        </p:nvSpPr>
        <p:spPr>
          <a:xfrm>
            <a:off x="-252536" y="3032956"/>
            <a:ext cx="3960440" cy="2376264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/>
              <a:t>В - клеткалар</a:t>
            </a:r>
            <a:endParaRPr lang="ru-RU" b="1" dirty="0"/>
          </a:p>
        </p:txBody>
      </p:sp>
      <p:sp>
        <p:nvSpPr>
          <p:cNvPr id="9" name="Пятно 2 8"/>
          <p:cNvSpPr/>
          <p:nvPr/>
        </p:nvSpPr>
        <p:spPr>
          <a:xfrm>
            <a:off x="1727684" y="4481736"/>
            <a:ext cx="3960440" cy="2376264"/>
          </a:xfrm>
          <a:prstGeom prst="irregularSeal2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/>
              <a:t>Т - клеткалар</a:t>
            </a:r>
            <a:endParaRPr lang="ru-RU" b="1" dirty="0"/>
          </a:p>
        </p:txBody>
      </p:sp>
      <p:sp>
        <p:nvSpPr>
          <p:cNvPr id="11" name="Пятиугольник 10"/>
          <p:cNvSpPr/>
          <p:nvPr/>
        </p:nvSpPr>
        <p:spPr>
          <a:xfrm>
            <a:off x="5910755" y="4725144"/>
            <a:ext cx="3125741" cy="1944216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Дифференцировакның 6 түрі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885508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/>
          <p:cNvGraphicFramePr/>
          <p:nvPr>
            <p:extLst>
              <p:ext uri="{D42A27DB-BD31-4B8C-83A1-F6EECF244321}">
                <p14:modId xmlns="" xmlns:p14="http://schemas.microsoft.com/office/powerpoint/2010/main" val="1822576210"/>
              </p:ext>
            </p:extLst>
          </p:nvPr>
        </p:nvGraphicFramePr>
        <p:xfrm>
          <a:off x="184245" y="150126"/>
          <a:ext cx="8853985" cy="67078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0986118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6725" r="16376" b="6620"/>
          <a:stretch>
            <a:fillRect/>
          </a:stretch>
        </p:blipFill>
        <p:spPr bwMode="auto">
          <a:xfrm>
            <a:off x="971600" y="1124744"/>
            <a:ext cx="7344816" cy="504056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22641" t="12500" r="10514" b="12500"/>
          <a:stretch>
            <a:fillRect/>
          </a:stretch>
        </p:blipFill>
        <p:spPr bwMode="auto">
          <a:xfrm rot="10800000">
            <a:off x="467544" y="260648"/>
            <a:ext cx="8280920" cy="633670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="" xmlns:p14="http://schemas.microsoft.com/office/powerpoint/2010/main" val="3940160399"/>
              </p:ext>
            </p:extLst>
          </p:nvPr>
        </p:nvGraphicFramePr>
        <p:xfrm>
          <a:off x="163773" y="177422"/>
          <a:ext cx="8980227" cy="6680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911913" y="195475"/>
            <a:ext cx="3327923" cy="31165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80556" y="3451036"/>
            <a:ext cx="1692201" cy="34069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196907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="" xmlns:p14="http://schemas.microsoft.com/office/powerpoint/2010/main" val="1022269111"/>
              </p:ext>
            </p:extLst>
          </p:nvPr>
        </p:nvGraphicFramePr>
        <p:xfrm>
          <a:off x="3756546" y="0"/>
          <a:ext cx="5291919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3940791" cy="420351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4203510"/>
            <a:ext cx="3940791" cy="26544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733039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="" xmlns:p14="http://schemas.microsoft.com/office/powerpoint/2010/main" val="880706341"/>
              </p:ext>
            </p:extLst>
          </p:nvPr>
        </p:nvGraphicFramePr>
        <p:xfrm>
          <a:off x="75010" y="1"/>
          <a:ext cx="9068990" cy="6672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47059" y="1"/>
            <a:ext cx="2646760" cy="27648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75085" y="3181350"/>
            <a:ext cx="2946797" cy="37244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774343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30682" y="9526"/>
            <a:ext cx="2137997" cy="18287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47335" y="2505684"/>
            <a:ext cx="1850231" cy="1847850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="" xmlns:p14="http://schemas.microsoft.com/office/powerpoint/2010/main" val="687511952"/>
              </p:ext>
            </p:extLst>
          </p:nvPr>
        </p:nvGraphicFramePr>
        <p:xfrm>
          <a:off x="0" y="14288"/>
          <a:ext cx="4404123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68679" y="161924"/>
            <a:ext cx="2421731" cy="250568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300538" y="1685925"/>
            <a:ext cx="2900362" cy="29003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477610" y="4191610"/>
            <a:ext cx="2666390" cy="26663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300538" y="4586288"/>
            <a:ext cx="2177072" cy="227171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966855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5969" y="2636912"/>
            <a:ext cx="5791970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лимфоциттер</a:t>
            </a:r>
            <a:endParaRPr lang="ru-RU" sz="6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97795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47664" y="1124744"/>
            <a:ext cx="727280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Жоспар: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  Кіріспе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ІІ  </a:t>
            </a:r>
            <a:r>
              <a:rPr lang="kk-KZ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 </a:t>
            </a:r>
            <a:r>
              <a:rPr lang="kk-KZ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бөлім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а)  </a:t>
            </a:r>
            <a:r>
              <a:rPr lang="kk-KZ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сүйек кемігіне  </a:t>
            </a:r>
            <a:r>
              <a:rPr lang="kk-KZ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 сипаттама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б)  Т-лимфоциттер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kk-KZ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В-лимфоциттер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ІІІ </a:t>
            </a:r>
            <a:r>
              <a:rPr lang="kk-KZ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 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9199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Picture 2" descr="C:\Users\Айшолпан\Desktop\сурет\т лимф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5374" y="1412776"/>
            <a:ext cx="2936875" cy="38782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Блок-схема: альтернативный процесс 4"/>
          <p:cNvSpPr/>
          <p:nvPr/>
        </p:nvSpPr>
        <p:spPr>
          <a:xfrm>
            <a:off x="3995936" y="1124744"/>
            <a:ext cx="4716016" cy="4752528"/>
          </a:xfrm>
          <a:prstGeom prst="flowChartAlternateProcess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altLang="ru-RU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altLang="ru-RU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Лимфоциттер арнамалы иммунитет қалыптастырып, бүкіл денедегі иммунитет жайын қадағалайды. </a:t>
            </a:r>
            <a:r>
              <a:rPr lang="ru-RU" altLang="ru-RU" sz="2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Лимфоидты</a:t>
            </a:r>
            <a:r>
              <a:rPr lang="ru-RU" altLang="ru-RU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ағзалар</a:t>
            </a:r>
            <a:r>
              <a:rPr lang="ru-RU" altLang="ru-RU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— </a:t>
            </a:r>
            <a:r>
              <a:rPr lang="ru-RU" altLang="ru-RU" sz="2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организмде</a:t>
            </a:r>
            <a:r>
              <a:rPr lang="ru-RU" altLang="ru-RU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altLang="ru-RU" sz="2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иммунологиялық</a:t>
            </a:r>
            <a:r>
              <a:rPr lang="ru-RU" altLang="ru-RU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қызмет</a:t>
            </a:r>
            <a:r>
              <a:rPr lang="ru-RU" altLang="ru-RU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атқаратын</a:t>
            </a:r>
            <a:r>
              <a:rPr lang="ru-RU" altLang="ru-RU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арнайы</a:t>
            </a:r>
            <a:r>
              <a:rPr lang="ru-RU" altLang="ru-RU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ағзалар</a:t>
            </a:r>
            <a:r>
              <a:rPr lang="ru-RU" altLang="ru-RU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Штриховая стрелка вправо 2"/>
          <p:cNvSpPr/>
          <p:nvPr/>
        </p:nvSpPr>
        <p:spPr>
          <a:xfrm>
            <a:off x="3347864" y="3212976"/>
            <a:ext cx="648072" cy="504056"/>
          </a:xfrm>
          <a:prstGeom prst="striped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77109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1187624" y="476672"/>
            <a:ext cx="7416824" cy="5904656"/>
          </a:xfrm>
          <a:prstGeom prst="horizontalScroll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k-KZ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Лимфоциттер жылжымалы сыңар ядролық жасушалар.Олар  белгілі морфологиялық ерекшеліктері  және  атқаратын  ісімен бірінен бірі ажыратылады.Ағзадағы жетілу орнына  байланысты олар гетерогенді  екі топқа бөлінеді:Т-(тимус) және В-(Фабрициус  қоржыны,сүйек майы) лимфоциттер.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kk-KZ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87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539552" y="0"/>
            <a:ext cx="8208912" cy="6165304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kk-KZ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Лимфоциттер жүре пайда болған иммунитетте басты рөл атқарады.Олар антигендермен  алғаш кездесіп, оларды танып,жасушалық  және гуморальдық иммунитет жауабын және иммунитеттің барлық түрлерінің  құрыла  басталуын  қолдайды. 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kk-KZ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Ағзада лимфоциттерге  қайталап айналып үнемі жаңартылып </a:t>
            </a:r>
            <a:r>
              <a:rPr lang="kk-KZ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отырады.Олардың  </a:t>
            </a:r>
            <a:r>
              <a:rPr lang="kk-KZ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орын ауыстыруы арнаулы  арнаулы факторлармен бағдарланып отырады.Қалай болмасын,Т-және В -лимфоциттер,тек қана өзіне арналған орындарда қонақтайды.Иммунитетке қатыспаған лимфоциттер ұзақ өмір сүреді.Т-лимфоциттердің өмір сүру уақыты бірнеше айдан бірнеше жылға созылады,ал  В-лимфоциттердің өмір сүруі мезгілі шолақ тек қана бірнеше тәулік.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724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йшолпан\Desktop\сурет\LIMFOCITI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552" y="188640"/>
            <a:ext cx="4762500" cy="33337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3076" name="Picture 4" descr="C:\Users\Айшолпан\Desktop\сурет\лимф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3789040"/>
            <a:ext cx="3960441" cy="28803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КОМ\Desktop\imag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3799" y="2205037"/>
            <a:ext cx="3916363" cy="35274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1224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079336" y="764704"/>
            <a:ext cx="4968875" cy="122396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Лимфоциттер 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4535488" y="2420938"/>
            <a:ext cx="1331912" cy="12239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3132138" y="2420938"/>
            <a:ext cx="1152525" cy="12239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Скругленный прямоугольник 9"/>
          <p:cNvSpPr/>
          <p:nvPr/>
        </p:nvSpPr>
        <p:spPr>
          <a:xfrm>
            <a:off x="993875" y="3644900"/>
            <a:ext cx="2881312" cy="1295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 – лимфоциттер 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055105" y="3727162"/>
            <a:ext cx="3024188" cy="12954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– лимфоциттер 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4427538" y="2565400"/>
            <a:ext cx="0" cy="30241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кругленный прямоугольник 13"/>
          <p:cNvSpPr/>
          <p:nvPr/>
        </p:nvSpPr>
        <p:spPr>
          <a:xfrm>
            <a:off x="3132138" y="5589589"/>
            <a:ext cx="2735262" cy="10795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– лимфоциттер  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9417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КОМ\Desktop\slide_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692487"/>
            <a:ext cx="7458405" cy="55938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6625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КОМ\Desktop\slide_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11400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71604" y="2357430"/>
            <a:ext cx="6229590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Т-лимфоциттер</a:t>
            </a:r>
            <a:endParaRPr lang="ru-RU" sz="6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43844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ая выноска 5"/>
          <p:cNvSpPr/>
          <p:nvPr/>
        </p:nvSpPr>
        <p:spPr>
          <a:xfrm>
            <a:off x="1142976" y="714356"/>
            <a:ext cx="7358114" cy="4500594"/>
          </a:xfrm>
          <a:prstGeom prst="wedgeRect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Т-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лимфоциттер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kk-KZ" sz="2600" dirty="0" smtClean="0">
                <a:latin typeface="Times New Roman" pitchFamily="18" charset="0"/>
                <a:cs typeface="Times New Roman" pitchFamily="18" charset="0"/>
              </a:rPr>
              <a:t>үйектің  қызыл кемігіндегі клетка негізін  салушылардан  шығып,айырықша  безге (тимусқа) бөлініп,содан кейін  лимфа  түйіндеріне,көкбауырға немесе  қан  құрамына  өтіп айналыста,қозғалыста  болады.Сөйтіп,олар  барлық  лимфоциттердің 40-70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%</a:t>
            </a:r>
            <a:r>
              <a:rPr lang="kk-KZ" sz="2600" dirty="0" smtClean="0">
                <a:latin typeface="Times New Roman" pitchFamily="18" charset="0"/>
                <a:cs typeface="Times New Roman" pitchFamily="18" charset="0"/>
              </a:rPr>
              <a:t>-ын  құрайды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13938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5445224"/>
            <a:ext cx="7416824" cy="1143000"/>
          </a:xfrm>
        </p:spPr>
        <p:txBody>
          <a:bodyPr/>
          <a:lstStyle/>
          <a:p>
            <a:r>
              <a:rPr lang="ru-RU" dirty="0" smtClean="0"/>
              <a:t>         Т – </a:t>
            </a:r>
            <a:r>
              <a:rPr lang="ru-RU" dirty="0" err="1" smtClean="0"/>
              <a:t>лимфоциттер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Picture 2" descr="http://cs14108.vk.me/c622427/v622427700/94f8/wV81BfJHc6E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60648"/>
            <a:ext cx="5711588" cy="4800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2682473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вал 1"/>
          <p:cNvSpPr/>
          <p:nvPr/>
        </p:nvSpPr>
        <p:spPr>
          <a:xfrm>
            <a:off x="251519" y="188640"/>
            <a:ext cx="4824537" cy="666936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Сүйек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кемігі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майы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(костный мозг) (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medulla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ossium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лат.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medulla —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милық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сүйек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) -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қаңқа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сүйектерінің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жілік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бастарындағы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омыртқа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денелеріндегі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жалпақ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сүйектердегі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сүйек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кемігі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тақташаларының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аралықтарындағы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ұяшықтарды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толтырып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тұрған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қан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тұзуші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мүше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81000"/>
            <a:ext cx="3816424" cy="57843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="" xmlns:p14="http://schemas.microsoft.com/office/powerpoint/2010/main" val="38724742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500042"/>
            <a:ext cx="7103912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714480" y="5286388"/>
            <a:ext cx="59293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Лимфоциттердің  негізгі  функциялары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252671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928662" y="428604"/>
          <a:ext cx="7500990" cy="5643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8076064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692696"/>
            <a:ext cx="7245447" cy="52905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20890293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57158" y="571480"/>
            <a:ext cx="8576530" cy="567692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/>
            <a:r>
              <a:rPr lang="kk-KZ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Басқа  лимфоциттердің  ара қатынастарының   тұрақтылығын  сақтауға   қатысады. </a:t>
            </a:r>
            <a:r>
              <a:rPr lang="ru-RU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Бөгде</a:t>
            </a:r>
            <a:r>
              <a:rPr lang="ru-RU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клеткалармен</a:t>
            </a:r>
            <a:r>
              <a:rPr lang="ru-RU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қосылып</a:t>
            </a:r>
            <a:r>
              <a:rPr lang="ru-RU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оларды</a:t>
            </a:r>
            <a:r>
              <a:rPr lang="ru-RU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бүлдіріп</a:t>
            </a:r>
            <a:r>
              <a:rPr lang="ru-RU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жойы</a:t>
            </a:r>
            <a:r>
              <a:rPr lang="ru-RU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отырады</a:t>
            </a:r>
            <a:r>
              <a:rPr lang="ru-RU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kk-KZ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kk-KZ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kk-KZ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Ісік клеткаларын, бөгде транспланттарды, мутантты-клетканы  жоя  отырып генетикалық    тепе-теңдікті  сақтайды. </a:t>
            </a:r>
            <a:r>
              <a:rPr lang="ru-RU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Киллер-клетканың  біреуі</a:t>
            </a:r>
            <a:r>
              <a:rPr lang="ru-RU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бөгде  бір</a:t>
            </a:r>
            <a:r>
              <a:rPr lang="ru-RU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клетканы</a:t>
            </a:r>
            <a:r>
              <a:rPr lang="ru-RU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жойып</a:t>
            </a:r>
            <a:r>
              <a:rPr lang="ru-RU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отырыады.Бұл  лимфокиндер</a:t>
            </a:r>
            <a:r>
              <a:rPr lang="ru-RU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лизосомдық  ферменттерді</a:t>
            </a:r>
            <a:r>
              <a:rPr lang="ru-RU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активтендіріп</a:t>
            </a:r>
            <a:r>
              <a:rPr lang="ru-RU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макрофагтардың  көмегімен  бөгде  клеткаларды</a:t>
            </a:r>
            <a:r>
              <a:rPr lang="ru-RU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жойып</a:t>
            </a:r>
            <a:r>
              <a:rPr lang="ru-RU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отырады</a:t>
            </a:r>
            <a:r>
              <a:rPr lang="ru-RU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kk-KZ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591820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Лента лицом вниз 4"/>
          <p:cNvSpPr/>
          <p:nvPr/>
        </p:nvSpPr>
        <p:spPr>
          <a:xfrm>
            <a:off x="500002" y="928670"/>
            <a:ext cx="8643998" cy="4929222"/>
          </a:xfrm>
          <a:prstGeom prst="ribb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Т-лимфоциттердің  ішінде, сонымен  бірге  иммундық   еске  сақтайтын клеткаларда кездеседі  және амплифайер (Киллер-клетканы  активтендіруші) клеткаларда  бар.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648744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285852" y="785794"/>
            <a:ext cx="7498080" cy="4800600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Т-лимфоциттер 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иммундық  бақылауда да  үлкен  рөл  атқарады. Егер  осы  клеткалардың қызметі  баяулайтын  болса,ісіктің  дамуына ,аутоиммундық  ауру (өзінің  тканін  бөгде  клетка  сияқты қабылдайды)  және  әртүрлі   жұқпалы  ауруларға  қарсы  төзімділігі   төмендейді.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13012135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0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73744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850" y="188913"/>
            <a:ext cx="8569325" cy="26781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   Т-лимфоциттер. Бұл жасушалардың осылай аталуы олардың соңғы дамуы мен клон қалыптасуының негізгі кезеңдері тимуста өтеді. Иммундық жүйенің ең көп жасушалар популяциясы, қандағы және лимфа түйіндеріндегі барлық лимфоциттредің 80% құрап, ағзаның барлық тіндерінде кездеседі. Бұл жасуша түрі – жасушалық жауаптың негізгі қатысушысы.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6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997200"/>
            <a:ext cx="8542338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90110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2781300"/>
            <a:ext cx="3903663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997200"/>
            <a:ext cx="4768850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332656"/>
            <a:ext cx="784887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 i="1" dirty="0" smtClean="0">
                <a:solidFill>
                  <a:srgbClr val="002060"/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 Т – лимфоциттер бос антигенді емес, ағзаның жасушалар бетінде орналасқан арнайы молекулалар – негізгі гистосәйкестік комплекс молекулаларымен байланысқан « өзгерген өзінікін» - антигеннің фрагментін таниды. Тану нәтижесінде Т – жасушалар белсендеп эффекторлы және реттеуші жасушаларға дифференцияланады.</a:t>
            </a:r>
            <a:endParaRPr lang="ru-RU" sz="2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5963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Горизонтальный свиток 4"/>
          <p:cNvSpPr/>
          <p:nvPr/>
        </p:nvSpPr>
        <p:spPr>
          <a:xfrm>
            <a:off x="395536" y="0"/>
            <a:ext cx="8748464" cy="6309320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В-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лимфоциттер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сүйек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миында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құралады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Дін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торшаларынан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шыға­тын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В-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лимфоциттер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4—5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тәулік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ішінде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сүйек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миында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жетіледі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де,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шеткері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лимфоидты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мүше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ұлпаларға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орналасады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Көкбауырда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лимфа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бездерінде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антигеннің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әсерімен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Т-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лимфоциттердің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макрофагтар­дың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көмегімен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жетілген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В-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лимфоциттер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рецепторлары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белсеніп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лимфобластқа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айналады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да, 4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рет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бөлінгенде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жетілген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плазмалық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торшаларға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айналады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Екінші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бөлінуден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бастап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арнайы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антигенге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қарсы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иммуноглобулиндер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шығара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бастайды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Жетілген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В-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лимфоциттерден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400-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артық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антиденелер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шығаратын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торшалар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пайда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Антигеннің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бірінші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түсуінде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антиденелер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тәуліктен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кейін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шыға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бастайды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ал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қайталап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түскенде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бірінші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тәуліктің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аяғында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822254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99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051720" y="313866"/>
            <a:ext cx="6768752" cy="210702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rgbClr val="252525"/>
                </a:solidFill>
                <a:latin typeface="Arial"/>
              </a:rPr>
              <a:t>Оның</a:t>
            </a:r>
            <a:r>
              <a:rPr lang="ru-RU" dirty="0">
                <a:solidFill>
                  <a:srgbClr val="252525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Arial"/>
              </a:rPr>
              <a:t>негізін</a:t>
            </a:r>
            <a:r>
              <a:rPr lang="ru-RU" dirty="0">
                <a:solidFill>
                  <a:srgbClr val="252525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Arial"/>
              </a:rPr>
              <a:t>құрамында</a:t>
            </a:r>
            <a:r>
              <a:rPr lang="ru-RU" dirty="0">
                <a:solidFill>
                  <a:srgbClr val="252525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Arial"/>
              </a:rPr>
              <a:t>әр</a:t>
            </a:r>
            <a:r>
              <a:rPr lang="ru-RU" dirty="0">
                <a:solidFill>
                  <a:srgbClr val="252525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Arial"/>
              </a:rPr>
              <a:t>түрлі</a:t>
            </a:r>
            <a:r>
              <a:rPr lang="ru-RU" dirty="0">
                <a:solidFill>
                  <a:srgbClr val="252525"/>
                </a:solidFill>
                <a:latin typeface="Arial"/>
              </a:rPr>
              <a:t> даму </a:t>
            </a:r>
            <a:r>
              <a:rPr lang="ru-RU" dirty="0" err="1">
                <a:solidFill>
                  <a:srgbClr val="252525"/>
                </a:solidFill>
                <a:latin typeface="Arial"/>
              </a:rPr>
              <a:t>сатысындағы</a:t>
            </a:r>
            <a:r>
              <a:rPr lang="ru-RU" dirty="0">
                <a:solidFill>
                  <a:srgbClr val="252525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Arial"/>
              </a:rPr>
              <a:t>қан</a:t>
            </a:r>
            <a:r>
              <a:rPr lang="ru-RU" dirty="0">
                <a:solidFill>
                  <a:srgbClr val="252525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Arial"/>
              </a:rPr>
              <a:t>жасушалары</a:t>
            </a:r>
            <a:r>
              <a:rPr lang="ru-RU" dirty="0">
                <a:solidFill>
                  <a:srgbClr val="252525"/>
                </a:solidFill>
                <a:latin typeface="Arial"/>
              </a:rPr>
              <a:t> мен </a:t>
            </a:r>
            <a:r>
              <a:rPr lang="ru-RU" dirty="0" err="1">
                <a:solidFill>
                  <a:srgbClr val="252525"/>
                </a:solidFill>
                <a:latin typeface="Arial"/>
              </a:rPr>
              <a:t>тамырлары</a:t>
            </a:r>
            <a:r>
              <a:rPr lang="ru-RU" dirty="0">
                <a:solidFill>
                  <a:srgbClr val="252525"/>
                </a:solidFill>
                <a:latin typeface="Arial"/>
              </a:rPr>
              <a:t> бар </a:t>
            </a:r>
            <a:r>
              <a:rPr lang="ru-RU" dirty="0" err="1">
                <a:solidFill>
                  <a:srgbClr val="252525"/>
                </a:solidFill>
                <a:latin typeface="Arial"/>
              </a:rPr>
              <a:t>жіңішке</a:t>
            </a:r>
            <a:r>
              <a:rPr lang="ru-RU" dirty="0">
                <a:solidFill>
                  <a:srgbClr val="252525"/>
                </a:solidFill>
                <a:latin typeface="Arial"/>
              </a:rPr>
              <a:t> та </a:t>
            </a:r>
            <a:r>
              <a:rPr lang="ru-RU" dirty="0" err="1">
                <a:solidFill>
                  <a:srgbClr val="252525"/>
                </a:solidFill>
                <a:latin typeface="Arial"/>
              </a:rPr>
              <a:t>шықты</a:t>
            </a:r>
            <a:r>
              <a:rPr lang="ru-RU" dirty="0">
                <a:solidFill>
                  <a:srgbClr val="252525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Arial"/>
              </a:rPr>
              <a:t>ретикулалы</a:t>
            </a:r>
            <a:r>
              <a:rPr lang="ru-RU" dirty="0">
                <a:solidFill>
                  <a:srgbClr val="252525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Arial"/>
              </a:rPr>
              <a:t>ұлпа</a:t>
            </a:r>
            <a:r>
              <a:rPr lang="ru-RU" dirty="0">
                <a:solidFill>
                  <a:srgbClr val="252525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Arial"/>
              </a:rPr>
              <a:t>құрайды</a:t>
            </a:r>
            <a:r>
              <a:rPr lang="ru-RU" dirty="0">
                <a:solidFill>
                  <a:srgbClr val="252525"/>
                </a:solidFill>
                <a:latin typeface="Arial"/>
              </a:rPr>
              <a:t>. </a:t>
            </a:r>
            <a:r>
              <a:rPr lang="ru-RU" dirty="0" err="1">
                <a:solidFill>
                  <a:srgbClr val="252525"/>
                </a:solidFill>
                <a:latin typeface="Arial"/>
              </a:rPr>
              <a:t>Сүйек</a:t>
            </a:r>
            <a:r>
              <a:rPr lang="ru-RU" dirty="0">
                <a:solidFill>
                  <a:srgbClr val="252525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Arial"/>
              </a:rPr>
              <a:t>кемігі</a:t>
            </a:r>
            <a:r>
              <a:rPr lang="ru-RU" dirty="0">
                <a:solidFill>
                  <a:srgbClr val="252525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Arial"/>
              </a:rPr>
              <a:t>майында</a:t>
            </a:r>
            <a:r>
              <a:rPr lang="ru-RU" dirty="0">
                <a:solidFill>
                  <a:srgbClr val="252525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Arial"/>
              </a:rPr>
              <a:t>түзілетін</a:t>
            </a:r>
            <a:r>
              <a:rPr lang="ru-RU" dirty="0">
                <a:solidFill>
                  <a:srgbClr val="252525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Arial"/>
              </a:rPr>
              <a:t>барлық</a:t>
            </a:r>
            <a:r>
              <a:rPr lang="ru-RU" dirty="0">
                <a:solidFill>
                  <a:srgbClr val="252525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Arial"/>
              </a:rPr>
              <a:t>қан</a:t>
            </a:r>
            <a:r>
              <a:rPr lang="ru-RU" dirty="0">
                <a:solidFill>
                  <a:srgbClr val="252525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Arial"/>
              </a:rPr>
              <a:t>жасушаларының</a:t>
            </a:r>
            <a:r>
              <a:rPr lang="ru-RU" dirty="0">
                <a:solidFill>
                  <a:srgbClr val="252525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Arial"/>
              </a:rPr>
              <a:t>бастама</a:t>
            </a:r>
            <a:r>
              <a:rPr lang="ru-RU" dirty="0">
                <a:solidFill>
                  <a:srgbClr val="252525"/>
                </a:solidFill>
                <a:latin typeface="Arial"/>
              </a:rPr>
              <a:t> </a:t>
            </a:r>
            <a:r>
              <a:rPr lang="ru-RU" dirty="0" smtClean="0">
                <a:solidFill>
                  <a:srgbClr val="252525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Arial"/>
              </a:rPr>
              <a:t>жасушалары</a:t>
            </a:r>
            <a:r>
              <a:rPr lang="ru-RU" dirty="0">
                <a:solidFill>
                  <a:srgbClr val="252525"/>
                </a:solidFill>
                <a:latin typeface="Arial"/>
              </a:rPr>
              <a:t> — </a:t>
            </a:r>
            <a:r>
              <a:rPr lang="ru-RU" dirty="0" err="1">
                <a:solidFill>
                  <a:srgbClr val="252525"/>
                </a:solidFill>
                <a:latin typeface="Arial"/>
              </a:rPr>
              <a:t>көп</a:t>
            </a:r>
            <a:r>
              <a:rPr lang="ru-RU" dirty="0">
                <a:solidFill>
                  <a:srgbClr val="252525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Arial"/>
              </a:rPr>
              <a:t>мүмкіндікті</a:t>
            </a:r>
            <a:r>
              <a:rPr lang="ru-RU" dirty="0">
                <a:solidFill>
                  <a:srgbClr val="252525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Arial"/>
              </a:rPr>
              <a:t>діңгекті</a:t>
            </a:r>
            <a:r>
              <a:rPr lang="ru-RU" dirty="0">
                <a:solidFill>
                  <a:srgbClr val="252525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252525"/>
                </a:solidFill>
                <a:latin typeface="Arial"/>
              </a:rPr>
              <a:t>жасушалар</a:t>
            </a:r>
            <a:r>
              <a:rPr lang="ru-RU" dirty="0">
                <a:solidFill>
                  <a:srgbClr val="252525"/>
                </a:solidFill>
                <a:latin typeface="Arial"/>
              </a:rPr>
              <a:t>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564904"/>
            <a:ext cx="6912767" cy="4013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74019722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соседними углами 1"/>
          <p:cNvSpPr/>
          <p:nvPr/>
        </p:nvSpPr>
        <p:spPr>
          <a:xfrm>
            <a:off x="1043608" y="836712"/>
            <a:ext cx="7704856" cy="1656184"/>
          </a:xfrm>
          <a:prstGeom prst="round2Same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В-лимфоциттер </a:t>
            </a:r>
            <a:r>
              <a:rPr lang="kk-KZ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барлық лимфоцитердің 15 пайызды үлесін  құрайтын көбінесе эффекторлық иммунды жауапты  жасушалар.Олар екі популяцияға бөлінеді:»әдеттегідей»СД 5 маркері жоқ және СД5 маркері бар В1-лимфоциттер.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983673" y="2996952"/>
            <a:ext cx="7780071" cy="2808312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Электрондық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микроскоппен қарағанда В-лимфоциттердің сырты  бұдырланған,СД 5 маркері жоқ және СД5 маркерлері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анықталатын жасушалар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болып көрінеді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              Антигенспецификалық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(ВСR)жұмысты иммундыглобулиндердің ерекше  мембраналық түрі атқарады.Жетілген В-лимфоциттер және сол тұқымнан тарған плазмоциттердіңантидене бөліп шығаратындары  болады.Олардың негізгі өнімі иммундыглобулиндер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4047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нутый угол 1"/>
          <p:cNvSpPr/>
          <p:nvPr/>
        </p:nvSpPr>
        <p:spPr>
          <a:xfrm>
            <a:off x="827584" y="3635876"/>
            <a:ext cx="7272808" cy="2736304"/>
          </a:xfrm>
          <a:prstGeom prst="foldedCorne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– лимфоциттер жілік майында түзіліп, Ішек пен бүйеннің лимфоидтық тіндерінде, бадамша бездерінде одан әрі дамиды. В – лимфоциттер мен Т – лимфоциттер өзара әрекеттескен соң иммунды глобулиндер шығарады.  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http://www.4lifemarket.ru/cont/img/B-limfotsi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620688"/>
            <a:ext cx="3240360" cy="28357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8846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3568" y="332656"/>
            <a:ext cx="8279904" cy="62372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0909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память с посл. доступом 2"/>
          <p:cNvSpPr/>
          <p:nvPr/>
        </p:nvSpPr>
        <p:spPr>
          <a:xfrm>
            <a:off x="0" y="-44624"/>
            <a:ext cx="9144000" cy="6858000"/>
          </a:xfrm>
          <a:prstGeom prst="flowChartMagneticTap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kk-KZ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Қорыта келсек жарық микроскопен немесе бояу жолдарымен Т-және В-жасушаларды ажыратуға мүмкіндік жоқ</a:t>
            </a:r>
            <a:r>
              <a:rPr lang="kk-KZ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бұл </a:t>
            </a:r>
            <a:r>
              <a:rPr lang="kk-KZ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 қана электрондық микроскопия арқылы жүзеге асырылады</a:t>
            </a:r>
            <a:r>
              <a:rPr lang="kk-KZ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В-лимфоциттерге </a:t>
            </a:r>
            <a:r>
              <a:rPr lang="kk-KZ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түктібеткей тән</a:t>
            </a:r>
            <a:r>
              <a:rPr lang="kk-KZ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Т-жасушалар </a:t>
            </a:r>
            <a:r>
              <a:rPr lang="kk-KZ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тегістеу</a:t>
            </a:r>
            <a:r>
              <a:rPr lang="kk-KZ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түктері </a:t>
            </a:r>
            <a:r>
              <a:rPr lang="kk-KZ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өте аз</a:t>
            </a:r>
            <a:r>
              <a:rPr lang="kk-KZ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В-жасушалар </a:t>
            </a:r>
            <a:r>
              <a:rPr lang="kk-KZ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иммуноглобулиндерді түзе бастағанда олардың беткейінде шар тәрізді құрылымдарпайда болады</a:t>
            </a:r>
            <a:r>
              <a:rPr lang="kk-KZ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Моноциттер </a:t>
            </a:r>
            <a:r>
              <a:rPr lang="kk-KZ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бөлшектік </a:t>
            </a:r>
            <a:r>
              <a:rPr lang="kk-KZ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құрылымға  ие. Лимфоциттердің </a:t>
            </a:r>
            <a:r>
              <a:rPr lang="kk-KZ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беткейінде осы жасушалардың антигендері болып келетін арнайы мембрандық рецепторлар бар</a:t>
            </a:r>
            <a:r>
              <a:rPr lang="kk-KZ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Қазіргі </a:t>
            </a:r>
            <a:r>
              <a:rPr lang="kk-KZ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 моноклонды антиденелердің көмегімен антигендік құрылымы бойынша лимфоциттер мен моноциттердің өте маңызды субпопуляцияларын анықтауға </a:t>
            </a:r>
            <a:r>
              <a:rPr lang="kk-KZ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болады. 80-і </a:t>
            </a:r>
            <a:r>
              <a:rPr lang="kk-KZ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жылдары адам лейкоцитінің ажыратылған антигендерінің халықаралық номенклатурасы қолданылады.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732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altLang="ru-RU" dirty="0" smtClean="0">
                <a:solidFill>
                  <a:schemeClr val="tx2">
                    <a:satMod val="20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Қолданылған әдебиеттер: </a:t>
            </a:r>
            <a:endParaRPr lang="ru-RU" altLang="ru-RU" dirty="0" smtClean="0">
              <a:solidFill>
                <a:schemeClr val="tx2">
                  <a:satMod val="20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938" name="Объект 1"/>
          <p:cNvSpPr>
            <a:spLocks noGrp="1"/>
          </p:cNvSpPr>
          <p:nvPr>
            <p:ph sz="quarter" idx="13"/>
          </p:nvPr>
        </p:nvSpPr>
        <p:spPr>
          <a:xfrm>
            <a:off x="1115616" y="1556792"/>
            <a:ext cx="7560839" cy="4176464"/>
          </a:xfrm>
        </p:spPr>
        <p:txBody>
          <a:bodyPr>
            <a:noAutofit/>
          </a:bodyPr>
          <a:lstStyle/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kk-KZ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Галактионов </a:t>
            </a:r>
            <a:r>
              <a:rPr lang="ru-RU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В.Г. </a:t>
            </a:r>
            <a:r>
              <a:rPr lang="kk-KZ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«Иммунология»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n-US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http://www.medclub.ru</a:t>
            </a:r>
            <a:endParaRPr lang="kk-KZ" alt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n-US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http://medicalplanet.su</a:t>
            </a:r>
            <a:endParaRPr lang="kk-KZ" alt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n-US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http://meduniver.com</a:t>
            </a:r>
            <a:endParaRPr lang="kk-KZ" alt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n-US" alt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ru.wikipedia</a:t>
            </a:r>
            <a:r>
              <a:rPr lang="en-US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kk-KZ" alt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n-US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www.rae.ru</a:t>
            </a:r>
            <a:endParaRPr lang="en-US" alt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n-US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www.institut-immounologii.ru</a:t>
            </a:r>
            <a:endParaRPr lang="en-US" alt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n-US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Anfiz.ru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en-US" alt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Humbio.ru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endParaRPr lang="ru-RU" alt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9838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4" descr="20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1" name="Picture 5" descr="13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85750"/>
            <a:ext cx="3557587" cy="332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67544" y="1947155"/>
            <a:ext cx="9001156" cy="286232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6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Назар </a:t>
            </a:r>
            <a:r>
              <a:rPr lang="kk-KZ" sz="6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аударғандарыңызға</a:t>
            </a:r>
            <a:endParaRPr lang="kk-KZ" sz="6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6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рахмет!!!</a:t>
            </a:r>
            <a:endParaRPr lang="ru-RU" sz="6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8374" name="Picture 5" descr="13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16688" y="1773238"/>
            <a:ext cx="2266950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9135317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="" xmlns:p14="http://schemas.microsoft.com/office/powerpoint/2010/main" val="804167879"/>
              </p:ext>
            </p:extLst>
          </p:nvPr>
        </p:nvGraphicFramePr>
        <p:xfrm>
          <a:off x="3804" y="116632"/>
          <a:ext cx="8960684" cy="6613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16002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943191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="" xmlns:p14="http://schemas.microsoft.com/office/powerpoint/2010/main" val="3636597921"/>
              </p:ext>
            </p:extLst>
          </p:nvPr>
        </p:nvGraphicFramePr>
        <p:xfrm>
          <a:off x="611560" y="620688"/>
          <a:ext cx="7848872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Горизонтальный свиток 4"/>
          <p:cNvSpPr/>
          <p:nvPr/>
        </p:nvSpPr>
        <p:spPr>
          <a:xfrm>
            <a:off x="611560" y="476672"/>
            <a:ext cx="4176464" cy="5832648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solidFill>
                  <a:srgbClr val="252525"/>
                </a:solidFill>
                <a:latin typeface="Arial"/>
              </a:rPr>
              <a:t>Түт</a:t>
            </a:r>
            <a:r>
              <a:rPr lang="en-US" sz="2000" dirty="0">
                <a:solidFill>
                  <a:srgbClr val="252525"/>
                </a:solidFill>
                <a:latin typeface="Arial"/>
              </a:rPr>
              <a:t>i</a:t>
            </a:r>
            <a:r>
              <a:rPr lang="ru-RU" sz="2000" dirty="0" err="1">
                <a:solidFill>
                  <a:srgbClr val="252525"/>
                </a:solidFill>
                <a:latin typeface="Arial"/>
              </a:rPr>
              <a:t>кше</a:t>
            </a:r>
            <a:r>
              <a:rPr lang="ru-RU" sz="2000" dirty="0">
                <a:solidFill>
                  <a:srgbClr val="252525"/>
                </a:solidFill>
                <a:latin typeface="Arial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Arial"/>
              </a:rPr>
              <a:t>жасушалар</a:t>
            </a:r>
            <a:r>
              <a:rPr lang="ru-RU" sz="2000" dirty="0">
                <a:solidFill>
                  <a:srgbClr val="252525"/>
                </a:solidFill>
                <a:latin typeface="Arial"/>
              </a:rPr>
              <a:t> ж</a:t>
            </a:r>
            <a:r>
              <a:rPr lang="en-US" sz="2000" dirty="0">
                <a:solidFill>
                  <a:srgbClr val="252525"/>
                </a:solidFill>
                <a:latin typeface="Arial"/>
              </a:rPr>
              <a:t>i</a:t>
            </a:r>
            <a:r>
              <a:rPr lang="ru-RU" sz="2000" dirty="0">
                <a:solidFill>
                  <a:srgbClr val="252525"/>
                </a:solidFill>
                <a:latin typeface="Arial"/>
              </a:rPr>
              <a:t>л</a:t>
            </a:r>
            <a:r>
              <a:rPr lang="en-US" sz="2000" dirty="0">
                <a:solidFill>
                  <a:srgbClr val="252525"/>
                </a:solidFill>
                <a:latin typeface="Arial"/>
              </a:rPr>
              <a:t>i</a:t>
            </a:r>
            <a:r>
              <a:rPr lang="ru-RU" sz="2000" dirty="0">
                <a:solidFill>
                  <a:srgbClr val="252525"/>
                </a:solidFill>
                <a:latin typeface="Arial"/>
              </a:rPr>
              <a:t>к </a:t>
            </a:r>
            <a:r>
              <a:rPr lang="ru-RU" sz="2000" dirty="0" err="1">
                <a:solidFill>
                  <a:srgbClr val="252525"/>
                </a:solidFill>
                <a:latin typeface="Arial"/>
              </a:rPr>
              <a:t>майынан</a:t>
            </a:r>
            <a:r>
              <a:rPr lang="ru-RU" sz="2000" dirty="0">
                <a:solidFill>
                  <a:srgbClr val="252525"/>
                </a:solidFill>
                <a:latin typeface="Arial"/>
              </a:rPr>
              <a:t> </a:t>
            </a:r>
            <a:r>
              <a:rPr lang="ru-RU" sz="2000" dirty="0" err="1" smtClean="0">
                <a:solidFill>
                  <a:srgbClr val="252525"/>
                </a:solidFill>
                <a:latin typeface="Arial"/>
              </a:rPr>
              <a:t>шығып</a:t>
            </a:r>
            <a:r>
              <a:rPr lang="ru-RU" sz="2000" dirty="0">
                <a:solidFill>
                  <a:srgbClr val="252525"/>
                </a:solidFill>
                <a:latin typeface="Arial"/>
              </a:rPr>
              <a:t>, </a:t>
            </a:r>
            <a:r>
              <a:rPr lang="ru-RU" sz="2000" dirty="0" err="1">
                <a:solidFill>
                  <a:srgbClr val="252525"/>
                </a:solidFill>
                <a:latin typeface="Arial"/>
              </a:rPr>
              <a:t>қан</a:t>
            </a:r>
            <a:r>
              <a:rPr lang="ru-RU" sz="2000" dirty="0">
                <a:solidFill>
                  <a:srgbClr val="252525"/>
                </a:solidFill>
                <a:latin typeface="Arial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Arial"/>
              </a:rPr>
              <a:t>айналымына</a:t>
            </a:r>
            <a:r>
              <a:rPr lang="ru-RU" sz="2000" dirty="0">
                <a:solidFill>
                  <a:srgbClr val="252525"/>
                </a:solidFill>
                <a:latin typeface="Arial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Arial"/>
              </a:rPr>
              <a:t>өтед</a:t>
            </a:r>
            <a:r>
              <a:rPr lang="en-US" sz="2000" dirty="0">
                <a:solidFill>
                  <a:srgbClr val="252525"/>
                </a:solidFill>
                <a:latin typeface="Arial"/>
              </a:rPr>
              <a:t>i </a:t>
            </a:r>
            <a:r>
              <a:rPr lang="ru-RU" sz="2000" dirty="0">
                <a:solidFill>
                  <a:srgbClr val="252525"/>
                </a:solidFill>
                <a:latin typeface="Arial"/>
              </a:rPr>
              <a:t>де, </a:t>
            </a:r>
            <a:r>
              <a:rPr lang="ru-RU" sz="2000" dirty="0" err="1">
                <a:solidFill>
                  <a:srgbClr val="252525"/>
                </a:solidFill>
                <a:latin typeface="Arial"/>
              </a:rPr>
              <a:t>ақзада</a:t>
            </a:r>
            <a:r>
              <a:rPr lang="ru-RU" sz="2000" dirty="0">
                <a:solidFill>
                  <a:srgbClr val="252525"/>
                </a:solidFill>
                <a:latin typeface="Arial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Arial"/>
              </a:rPr>
              <a:t>айналым¬а</a:t>
            </a:r>
            <a:r>
              <a:rPr lang="ru-RU" sz="2000" dirty="0">
                <a:solidFill>
                  <a:srgbClr val="252525"/>
                </a:solidFill>
                <a:latin typeface="Arial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Arial"/>
              </a:rPr>
              <a:t>түсед</a:t>
            </a:r>
            <a:r>
              <a:rPr lang="en-US" sz="2000" dirty="0">
                <a:solidFill>
                  <a:srgbClr val="252525"/>
                </a:solidFill>
                <a:latin typeface="Arial"/>
              </a:rPr>
              <a:t>i, </a:t>
            </a:r>
            <a:r>
              <a:rPr lang="ru-RU" sz="2000" dirty="0" err="1">
                <a:solidFill>
                  <a:srgbClr val="252525"/>
                </a:solidFill>
                <a:latin typeface="Arial"/>
              </a:rPr>
              <a:t>айыршық</a:t>
            </a:r>
            <a:r>
              <a:rPr lang="ru-RU" sz="2000" dirty="0">
                <a:solidFill>
                  <a:srgbClr val="252525"/>
                </a:solidFill>
                <a:latin typeface="Arial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Arial"/>
              </a:rPr>
              <a:t>безге</a:t>
            </a:r>
            <a:r>
              <a:rPr lang="ru-RU" sz="2000" dirty="0">
                <a:solidFill>
                  <a:srgbClr val="252525"/>
                </a:solidFill>
                <a:latin typeface="Arial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Arial"/>
              </a:rPr>
              <a:t>және</a:t>
            </a:r>
            <a:r>
              <a:rPr lang="ru-RU" sz="2000" dirty="0">
                <a:solidFill>
                  <a:srgbClr val="252525"/>
                </a:solidFill>
                <a:latin typeface="Arial"/>
              </a:rPr>
              <a:t> </a:t>
            </a:r>
            <a:r>
              <a:rPr lang="ru-RU" sz="2000" dirty="0" smtClean="0">
                <a:solidFill>
                  <a:srgbClr val="252525"/>
                </a:solidFill>
                <a:latin typeface="Arial"/>
              </a:rPr>
              <a:t>та</a:t>
            </a:r>
            <a:r>
              <a:rPr lang="kk-KZ" sz="2000" dirty="0" smtClean="0">
                <a:solidFill>
                  <a:srgbClr val="252525"/>
                </a:solidFill>
                <a:latin typeface="Arial"/>
              </a:rPr>
              <a:t>ғ</a:t>
            </a:r>
            <a:r>
              <a:rPr lang="ru-RU" sz="2000" dirty="0" smtClean="0">
                <a:solidFill>
                  <a:srgbClr val="252525"/>
                </a:solidFill>
                <a:latin typeface="Arial"/>
              </a:rPr>
              <a:t>ы </a:t>
            </a:r>
            <a:r>
              <a:rPr lang="ru-RU" sz="2000" dirty="0" err="1">
                <a:solidFill>
                  <a:srgbClr val="252525"/>
                </a:solidFill>
                <a:latin typeface="Arial"/>
              </a:rPr>
              <a:t>басқа</a:t>
            </a:r>
            <a:r>
              <a:rPr lang="ru-RU" sz="2000" dirty="0">
                <a:solidFill>
                  <a:srgbClr val="252525"/>
                </a:solidFill>
                <a:latin typeface="Arial"/>
              </a:rPr>
              <a:t> лимфа </a:t>
            </a:r>
            <a:r>
              <a:rPr lang="ru-RU" sz="2000" dirty="0" err="1">
                <a:solidFill>
                  <a:srgbClr val="252525"/>
                </a:solidFill>
                <a:latin typeface="Arial"/>
              </a:rPr>
              <a:t>ақзаларына</a:t>
            </a:r>
            <a:r>
              <a:rPr lang="ru-RU" sz="2000" dirty="0">
                <a:solidFill>
                  <a:srgbClr val="252525"/>
                </a:solidFill>
                <a:latin typeface="Arial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Arial"/>
              </a:rPr>
              <a:t>түс</a:t>
            </a:r>
            <a:r>
              <a:rPr lang="en-US" sz="2000" dirty="0">
                <a:solidFill>
                  <a:srgbClr val="252525"/>
                </a:solidFill>
                <a:latin typeface="Arial"/>
              </a:rPr>
              <a:t>i</a:t>
            </a:r>
            <a:r>
              <a:rPr lang="ru-RU" sz="2000" dirty="0">
                <a:solidFill>
                  <a:srgbClr val="252525"/>
                </a:solidFill>
                <a:latin typeface="Arial"/>
              </a:rPr>
              <a:t>п, </a:t>
            </a:r>
            <a:r>
              <a:rPr lang="ru-RU" sz="2000" dirty="0" err="1">
                <a:solidFill>
                  <a:srgbClr val="252525"/>
                </a:solidFill>
                <a:latin typeface="Arial"/>
              </a:rPr>
              <a:t>лимфопоэтикалық</a:t>
            </a:r>
            <a:r>
              <a:rPr lang="ru-RU" sz="2000" dirty="0">
                <a:solidFill>
                  <a:srgbClr val="252525"/>
                </a:solidFill>
                <a:latin typeface="Arial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Arial"/>
              </a:rPr>
              <a:t>дифференцировкасы</a:t>
            </a:r>
            <a:r>
              <a:rPr lang="ru-RU" sz="2000" dirty="0">
                <a:solidFill>
                  <a:srgbClr val="252525"/>
                </a:solidFill>
                <a:latin typeface="Arial"/>
              </a:rPr>
              <a:t> Т </a:t>
            </a:r>
            <a:r>
              <a:rPr lang="ru-RU" sz="2000" dirty="0" err="1">
                <a:solidFill>
                  <a:srgbClr val="252525"/>
                </a:solidFill>
                <a:latin typeface="Arial"/>
              </a:rPr>
              <a:t>және</a:t>
            </a:r>
            <a:r>
              <a:rPr lang="ru-RU" sz="2000" dirty="0">
                <a:solidFill>
                  <a:srgbClr val="252525"/>
                </a:solidFill>
                <a:latin typeface="Arial"/>
              </a:rPr>
              <a:t> В </a:t>
            </a:r>
            <a:r>
              <a:rPr lang="ru-RU" sz="2000" dirty="0" err="1">
                <a:solidFill>
                  <a:srgbClr val="252525"/>
                </a:solidFill>
                <a:latin typeface="Arial"/>
              </a:rPr>
              <a:t>лимфоциттерд</a:t>
            </a:r>
            <a:r>
              <a:rPr lang="en-US" sz="2000" dirty="0">
                <a:solidFill>
                  <a:srgbClr val="252525"/>
                </a:solidFill>
                <a:latin typeface="Arial"/>
              </a:rPr>
              <a:t>i </a:t>
            </a:r>
            <a:r>
              <a:rPr lang="ru-RU" sz="2000" dirty="0" err="1">
                <a:solidFill>
                  <a:srgbClr val="252525"/>
                </a:solidFill>
                <a:latin typeface="Arial"/>
              </a:rPr>
              <a:t>түзумен</a:t>
            </a:r>
            <a:r>
              <a:rPr lang="ru-RU" sz="2000" dirty="0">
                <a:solidFill>
                  <a:srgbClr val="252525"/>
                </a:solidFill>
                <a:latin typeface="Arial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Arial"/>
              </a:rPr>
              <a:t>және</a:t>
            </a:r>
            <a:r>
              <a:rPr lang="ru-RU" sz="2000" dirty="0">
                <a:solidFill>
                  <a:srgbClr val="252525"/>
                </a:solidFill>
                <a:latin typeface="Arial"/>
              </a:rPr>
              <a:t> </a:t>
            </a:r>
            <a:r>
              <a:rPr lang="ru-RU" sz="2000" dirty="0" err="1">
                <a:solidFill>
                  <a:srgbClr val="252525"/>
                </a:solidFill>
                <a:latin typeface="Arial"/>
              </a:rPr>
              <a:t>көбеюмен</a:t>
            </a:r>
            <a:r>
              <a:rPr lang="ru-RU" sz="2000" dirty="0">
                <a:solidFill>
                  <a:srgbClr val="252525"/>
                </a:solidFill>
                <a:latin typeface="Arial"/>
              </a:rPr>
              <a:t> </a:t>
            </a:r>
            <a:r>
              <a:rPr lang="ru-RU" sz="2000" dirty="0" err="1" smtClean="0">
                <a:solidFill>
                  <a:srgbClr val="252525"/>
                </a:solidFill>
                <a:latin typeface="Arial"/>
              </a:rPr>
              <a:t>жалғасады</a:t>
            </a:r>
            <a:endParaRPr lang="ru-RU" sz="2000" dirty="0"/>
          </a:p>
        </p:txBody>
      </p:sp>
      <p:sp>
        <p:nvSpPr>
          <p:cNvPr id="3" name="AutoShape 5" descr="Картинки по запросу өсімдіктер тұқым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9263" y="836712"/>
            <a:ext cx="3867193" cy="50405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529462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одержимое 2"/>
          <p:cNvSpPr>
            <a:spLocks noGrp="1"/>
          </p:cNvSpPr>
          <p:nvPr/>
        </p:nvSpPr>
        <p:spPr>
          <a:xfrm>
            <a:off x="2123728" y="332656"/>
            <a:ext cx="6192688" cy="1571636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k-KZ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107504" y="27493"/>
            <a:ext cx="8928992" cy="2897451"/>
          </a:xfrm>
          <a:prstGeom prst="round2Diag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err="1"/>
              <a:t>Адамның</a:t>
            </a:r>
            <a:r>
              <a:rPr lang="ru-RU" sz="2400" dirty="0"/>
              <a:t> ж</a:t>
            </a:r>
            <a:r>
              <a:rPr lang="en-US" sz="2400" dirty="0"/>
              <a:t>i</a:t>
            </a:r>
            <a:r>
              <a:rPr lang="ru-RU" sz="2400" dirty="0"/>
              <a:t>л</a:t>
            </a:r>
            <a:r>
              <a:rPr lang="en-US" sz="2400" dirty="0"/>
              <a:t>i</a:t>
            </a:r>
            <a:r>
              <a:rPr lang="ru-RU" sz="2400" dirty="0"/>
              <a:t>к </a:t>
            </a:r>
            <a:r>
              <a:rPr lang="ru-RU" sz="2400" dirty="0" err="1"/>
              <a:t>майында</a:t>
            </a:r>
            <a:r>
              <a:rPr lang="ru-RU" sz="2400" dirty="0"/>
              <a:t> 1,5% </a:t>
            </a:r>
            <a:r>
              <a:rPr lang="ru-RU" sz="2400" dirty="0" err="1"/>
              <a:t>ретикулярлы</a:t>
            </a:r>
            <a:r>
              <a:rPr lang="ru-RU" sz="2400" dirty="0"/>
              <a:t> </a:t>
            </a:r>
            <a:r>
              <a:rPr lang="ru-RU" sz="2400" dirty="0" err="1"/>
              <a:t>жасуша</a:t>
            </a:r>
            <a:r>
              <a:rPr lang="ru-RU" sz="2400" dirty="0"/>
              <a:t>, 60- 65% </a:t>
            </a:r>
            <a:r>
              <a:rPr lang="ru-RU" sz="2400" dirty="0" err="1"/>
              <a:t>миелоид</a:t>
            </a:r>
            <a:r>
              <a:rPr lang="ru-RU" sz="2400" dirty="0"/>
              <a:t> </a:t>
            </a:r>
            <a:r>
              <a:rPr lang="ru-RU" sz="2400" dirty="0" err="1"/>
              <a:t>жасушаларының</a:t>
            </a:r>
            <a:r>
              <a:rPr lang="ru-RU" sz="2400" dirty="0"/>
              <a:t> </a:t>
            </a:r>
            <a:r>
              <a:rPr lang="ru-RU" sz="2400" dirty="0" err="1"/>
              <a:t>әр</a:t>
            </a:r>
            <a:r>
              <a:rPr lang="ru-RU" sz="2400" dirty="0"/>
              <a:t> </a:t>
            </a:r>
            <a:r>
              <a:rPr lang="ru-RU" sz="2400" dirty="0" err="1"/>
              <a:t>түрл</a:t>
            </a:r>
            <a:r>
              <a:rPr lang="en-US" sz="2400" dirty="0"/>
              <a:t>i </a:t>
            </a:r>
            <a:r>
              <a:rPr lang="ru-RU" sz="2400" dirty="0" err="1" smtClean="0"/>
              <a:t>дамыған</a:t>
            </a:r>
            <a:r>
              <a:rPr lang="ru-RU" sz="2400" dirty="0" smtClean="0"/>
              <a:t> </a:t>
            </a:r>
            <a:r>
              <a:rPr lang="ru-RU" sz="2400" dirty="0" err="1"/>
              <a:t>дәрежеде</a:t>
            </a:r>
            <a:r>
              <a:rPr lang="ru-RU" sz="2400" dirty="0"/>
              <a:t> 6- 8% </a:t>
            </a:r>
            <a:r>
              <a:rPr lang="ru-RU" sz="2400" dirty="0" err="1"/>
              <a:t>лимфоциттер</a:t>
            </a:r>
            <a:r>
              <a:rPr lang="ru-RU" sz="2400" dirty="0"/>
              <a:t>, 1- 3% </a:t>
            </a:r>
            <a:r>
              <a:rPr lang="ru-RU" sz="2400" dirty="0" err="1"/>
              <a:t>моноциттер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0,4% </a:t>
            </a:r>
            <a:r>
              <a:rPr lang="ru-RU" sz="2400" dirty="0" err="1"/>
              <a:t>мегакариоциттер</a:t>
            </a:r>
            <a:r>
              <a:rPr lang="ru-RU" sz="2400" dirty="0"/>
              <a:t>, 0,4% </a:t>
            </a:r>
            <a:r>
              <a:rPr lang="ru-RU" sz="2400" dirty="0" err="1"/>
              <a:t>плазмацитт</a:t>
            </a:r>
            <a:r>
              <a:rPr lang="en-US" sz="2400" dirty="0"/>
              <a:t>i </a:t>
            </a:r>
            <a:r>
              <a:rPr lang="ru-RU" sz="2400" dirty="0" err="1"/>
              <a:t>ретикулярлы</a:t>
            </a:r>
            <a:r>
              <a:rPr lang="ru-RU" sz="2400" dirty="0"/>
              <a:t> </a:t>
            </a:r>
            <a:r>
              <a:rPr lang="ru-RU" sz="2400" dirty="0" err="1"/>
              <a:t>жасуша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шамамен</a:t>
            </a:r>
            <a:r>
              <a:rPr lang="ru-RU" sz="2400" dirty="0"/>
              <a:t> 26% </a:t>
            </a:r>
            <a:r>
              <a:rPr lang="ru-RU" sz="2400" dirty="0" err="1"/>
              <a:t>эритробластар</a:t>
            </a:r>
            <a:r>
              <a:rPr lang="ru-RU" sz="2400" dirty="0"/>
              <a:t> </a:t>
            </a:r>
            <a:r>
              <a:rPr lang="ru-RU" sz="2400" dirty="0" err="1"/>
              <a:t>болады</a:t>
            </a:r>
            <a:r>
              <a:rPr lang="ru-RU" sz="2400" dirty="0"/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924945"/>
            <a:ext cx="6192688" cy="3933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042337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вал 1"/>
          <p:cNvSpPr/>
          <p:nvPr/>
        </p:nvSpPr>
        <p:spPr>
          <a:xfrm>
            <a:off x="4211960" y="298870"/>
            <a:ext cx="4752528" cy="565041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майында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түт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жасушасы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10-4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концентрациясын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көк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бауырда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10-5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құрайды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Түт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жасушасының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майынан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қан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айналымына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нг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ru-RU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жылдамдығы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з.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Мысалы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тышқандарда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өте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майынан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2%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түт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кше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жасушалар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жалпы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санынан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шығады</a:t>
            </a:r>
            <a:endParaRPr lang="ru-R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0688"/>
            <a:ext cx="4104456" cy="568863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912262162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454</TotalTime>
  <Words>1102</Words>
  <Application>Microsoft Office PowerPoint</Application>
  <PresentationFormat>Экран (4:3)</PresentationFormat>
  <Paragraphs>80</Paragraphs>
  <Slides>45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         Т – лимфоциттер 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Қолданылған әдебиеттер: </vt:lpstr>
      <vt:lpstr>Слайд 45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GULMIRA</dc:creator>
  <cp:lastModifiedBy>Пользователь Windows</cp:lastModifiedBy>
  <cp:revision>19</cp:revision>
  <dcterms:created xsi:type="dcterms:W3CDTF">2015-03-19T12:49:43Z</dcterms:created>
  <dcterms:modified xsi:type="dcterms:W3CDTF">2021-08-20T07:45:35Z</dcterms:modified>
</cp:coreProperties>
</file>